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comments/comment2.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3"/>
  </p:notesMasterIdLst>
  <p:sldIdLst>
    <p:sldId id="271" r:id="rId2"/>
    <p:sldId id="272" r:id="rId3"/>
    <p:sldId id="289" r:id="rId4"/>
    <p:sldId id="296" r:id="rId5"/>
    <p:sldId id="286" r:id="rId6"/>
    <p:sldId id="308" r:id="rId7"/>
    <p:sldId id="288" r:id="rId8"/>
    <p:sldId id="284" r:id="rId9"/>
    <p:sldId id="285" r:id="rId10"/>
    <p:sldId id="290" r:id="rId11"/>
    <p:sldId id="309" r:id="rId12"/>
    <p:sldId id="310" r:id="rId13"/>
    <p:sldId id="295" r:id="rId14"/>
    <p:sldId id="274" r:id="rId15"/>
    <p:sldId id="298" r:id="rId16"/>
    <p:sldId id="297" r:id="rId17"/>
    <p:sldId id="299" r:id="rId18"/>
    <p:sldId id="311" r:id="rId19"/>
    <p:sldId id="291" r:id="rId20"/>
    <p:sldId id="279" r:id="rId21"/>
    <p:sldId id="280" r:id="rId22"/>
    <p:sldId id="292" r:id="rId23"/>
    <p:sldId id="300" r:id="rId24"/>
    <p:sldId id="301" r:id="rId25"/>
    <p:sldId id="302" r:id="rId26"/>
    <p:sldId id="270" r:id="rId27"/>
    <p:sldId id="262" r:id="rId28"/>
    <p:sldId id="281" r:id="rId29"/>
    <p:sldId id="307" r:id="rId30"/>
    <p:sldId id="303" r:id="rId31"/>
    <p:sldId id="30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anda Seidman" initials="AS [5]" lastIdx="2" clrIdx="0"/>
  <p:cmAuthor id="7" name="Amanda Seidman" initials="AS [12]" lastIdx="2" clrIdx="7"/>
  <p:cmAuthor id="1" name="Amanda Seidman" initials="AS [6]" lastIdx="2" clrIdx="1"/>
  <p:cmAuthor id="2" name="Amanda Seidman" initials="AS [7]" lastIdx="2" clrIdx="2"/>
  <p:cmAuthor id="3" name="Amanda Seidman" initials="AS [8]" lastIdx="2" clrIdx="3"/>
  <p:cmAuthor id="4" name="Amanda Seidman" initials="AS [9]" lastIdx="2" clrIdx="4"/>
  <p:cmAuthor id="5" name="Amanda Seidman" initials="AS [10]" lastIdx="2" clrIdx="5"/>
  <p:cmAuthor id="6" name="Amanda Seidman" initials="AS [11]" lastIdx="2"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60"/>
  </p:normalViewPr>
  <p:slideViewPr>
    <p:cSldViewPr>
      <p:cViewPr>
        <p:scale>
          <a:sx n="119" d="100"/>
          <a:sy n="119" d="100"/>
        </p:scale>
        <p:origin x="-1404" y="3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03-08T07:31:42.418" idx="1">
    <p:pos x="10" y="10"/>
    <p:text>1) Advocate for refugee claimant rights in your practice.
(2) Empower refugee claimants to stand up for their right to care?</p:text>
  </p:cm>
  <p:cm authorId="1" dt="2016-03-08T07:33:24.845" idx="1">
    <p:pos x="10" y="106"/>
    <p:text>1. Displacement is an undeniable reality in the world today</p:text>
  </p:cm>
  <p:cm authorId="2" dt="2016-03-08T07:34:16.811" idx="1">
    <p:pos x="10" y="202"/>
    <p:text>2. We have decided that health care is a universal right - have you?</p:text>
  </p:cm>
  <p:cm authorId="3" dt="2016-03-08T07:35:57.610" idx="1">
    <p:pos x="10" y="298"/>
    <p:text>Kids new to Canada often face unecessary barriers in accessing health care</p:text>
  </p:cm>
  <p:cm authorId="4" dt="2016-03-08T07:36:33.002" idx="1">
    <p:pos x="10" y="394"/>
    <p:text>We can all play a big role in ensuring appropriate health care distribution</p:text>
  </p:cm>
  <p:cm authorId="5" dt="2016-03-08T07:37:29.114" idx="1">
    <p:pos x="10" y="490"/>
    <p:text>1. Know your practice - are you an IFHP provider? Does your practice turn away refugees? Is your practice accessible to refugees?</p:text>
  </p:cm>
  <p:cm authorId="6" dt="2016-03-08T07:38:41.693" idx="1">
    <p:pos x="10" y="586"/>
    <p:text>2. Know your patients - do you know the status of the patients in your practice? Do you understand their health care coverage? Could you be doing more to reach out to kids new to Canada?</p:text>
  </p:cm>
  <p:cm authorId="7" dt="2016-03-08T07:39:13.682" idx="1">
    <p:pos x="10" y="682"/>
    <p:text>3. Know your barriers?</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6-03-08T07:31:42.418" idx="2">
    <p:pos x="10" y="10"/>
    <p:text>1) Advocate for refugee claimant rights in your practice.
(2) Empower refugee claimants to stand up for their right to care?</p:text>
  </p:cm>
  <p:cm authorId="1" dt="2016-03-08T07:33:24.845" idx="2">
    <p:pos x="10" y="106"/>
    <p:text>1. Displacement is an undeniable reality in the world today</p:text>
  </p:cm>
  <p:cm authorId="2" dt="2016-03-08T07:34:16.811" idx="2">
    <p:pos x="10" y="202"/>
    <p:text>2. We have decided that health care is a universal right - have you?</p:text>
  </p:cm>
  <p:cm authorId="3" dt="2016-03-08T07:35:57.610" idx="2">
    <p:pos x="10" y="298"/>
    <p:text>Kids new to Canada often face unecessary barriers in accessing health care</p:text>
  </p:cm>
  <p:cm authorId="4" dt="2016-03-08T07:36:33.002" idx="2">
    <p:pos x="10" y="394"/>
    <p:text>We can all play a big role in ensuring appropriate health care distribution</p:text>
  </p:cm>
  <p:cm authorId="5" dt="2016-03-08T07:37:29.114" idx="2">
    <p:pos x="10" y="490"/>
    <p:text>1. Know your practice - are you an IFHP provider? Does your practice turn away refugees? Is your practice accessible to refugees?</p:text>
  </p:cm>
  <p:cm authorId="6" dt="2016-03-08T07:38:41.693" idx="2">
    <p:pos x="10" y="586"/>
    <p:text>2. Know your patients - do you know the status of the patients in your practice? Do you understand their health care coverage? Could you be doing more to reach out to kids new to Canada?</p:text>
  </p:cm>
  <p:cm authorId="7" dt="2016-03-08T07:39:13.682" idx="2">
    <p:pos x="10" y="682"/>
    <p:text>3. Know your barriers?</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DA8F08-1C11-3449-9B62-07B84223FCFC}" type="doc">
      <dgm:prSet loTypeId="urn:microsoft.com/office/officeart/2005/8/layout/hierarchy1" loCatId="" qsTypeId="urn:microsoft.com/office/officeart/2005/8/quickstyle/3D2" qsCatId="3D" csTypeId="urn:microsoft.com/office/officeart/2005/8/colors/accent1_2" csCatId="accent1" phldr="1"/>
      <dgm:spPr/>
      <dgm:t>
        <a:bodyPr/>
        <a:lstStyle/>
        <a:p>
          <a:endParaRPr lang="en-US"/>
        </a:p>
      </dgm:t>
    </dgm:pt>
    <dgm:pt modelId="{F4BF9970-B722-5F40-8516-E092944B0CF6}">
      <dgm:prSet phldrT="[Text]"/>
      <dgm:spPr/>
      <dgm:t>
        <a:bodyPr/>
        <a:lstStyle/>
        <a:p>
          <a:r>
            <a:rPr lang="en-US" dirty="0" smtClean="0"/>
            <a:t>Immigration</a:t>
          </a:r>
          <a:r>
            <a:rPr lang="en-US" baseline="0" dirty="0" smtClean="0"/>
            <a:t> status</a:t>
          </a:r>
          <a:endParaRPr lang="en-US" dirty="0"/>
        </a:p>
      </dgm:t>
    </dgm:pt>
    <dgm:pt modelId="{C5B191C6-E542-5049-BCC0-8E6AE4B63BE4}" type="parTrans" cxnId="{37085672-124E-C14B-A459-E9A640028342}">
      <dgm:prSet/>
      <dgm:spPr/>
      <dgm:t>
        <a:bodyPr/>
        <a:lstStyle/>
        <a:p>
          <a:endParaRPr lang="en-US"/>
        </a:p>
      </dgm:t>
    </dgm:pt>
    <dgm:pt modelId="{988038B5-B820-B142-B409-841E6D82DF12}" type="sibTrans" cxnId="{37085672-124E-C14B-A459-E9A640028342}">
      <dgm:prSet/>
      <dgm:spPr/>
      <dgm:t>
        <a:bodyPr/>
        <a:lstStyle/>
        <a:p>
          <a:endParaRPr lang="en-US"/>
        </a:p>
      </dgm:t>
    </dgm:pt>
    <dgm:pt modelId="{1D7452F8-0B8D-344E-97A6-71873B909541}">
      <dgm:prSet phldrT="[Text]"/>
      <dgm:spPr/>
      <dgm:t>
        <a:bodyPr/>
        <a:lstStyle/>
        <a:p>
          <a:r>
            <a:rPr lang="en-US" dirty="0"/>
            <a:t>Immigrant</a:t>
          </a:r>
        </a:p>
        <a:p>
          <a:r>
            <a:rPr lang="en-US" dirty="0"/>
            <a:t>(permanent resident</a:t>
          </a:r>
          <a:r>
            <a:rPr lang="en-US" dirty="0" smtClean="0"/>
            <a:t>)</a:t>
          </a:r>
        </a:p>
        <a:p>
          <a:r>
            <a:rPr lang="en-US" dirty="0" smtClean="0"/>
            <a:t>(85%)</a:t>
          </a:r>
          <a:endParaRPr lang="en-US" dirty="0"/>
        </a:p>
      </dgm:t>
    </dgm:pt>
    <dgm:pt modelId="{482ED0F6-2F63-3A45-A5C9-0FD563DBBE87}" type="parTrans" cxnId="{66505650-B339-A948-AB6A-BA2219896505}">
      <dgm:prSet/>
      <dgm:spPr/>
      <dgm:t>
        <a:bodyPr/>
        <a:lstStyle/>
        <a:p>
          <a:endParaRPr lang="en-US"/>
        </a:p>
      </dgm:t>
    </dgm:pt>
    <dgm:pt modelId="{98F71C36-DAED-6445-B1F5-267F27EDC771}" type="sibTrans" cxnId="{66505650-B339-A948-AB6A-BA2219896505}">
      <dgm:prSet/>
      <dgm:spPr/>
      <dgm:t>
        <a:bodyPr/>
        <a:lstStyle/>
        <a:p>
          <a:endParaRPr lang="en-US"/>
        </a:p>
      </dgm:t>
    </dgm:pt>
    <dgm:pt modelId="{1E31AB17-AE21-8D4C-AB3D-D4A9779F0EF8}">
      <dgm:prSet phldrT="[Text]"/>
      <dgm:spPr/>
      <dgm:t>
        <a:bodyPr/>
        <a:lstStyle/>
        <a:p>
          <a:r>
            <a:rPr lang="en-US" dirty="0" smtClean="0"/>
            <a:t>Humanitarian</a:t>
          </a:r>
        </a:p>
        <a:p>
          <a:r>
            <a:rPr lang="en-US" dirty="0" smtClean="0"/>
            <a:t>(10%)</a:t>
          </a:r>
          <a:endParaRPr lang="en-US" dirty="0"/>
        </a:p>
      </dgm:t>
    </dgm:pt>
    <dgm:pt modelId="{EFDE2C38-A2E5-334B-B657-97A95E153D69}" type="parTrans" cxnId="{7F9390FA-9B50-604F-9078-1E7473012FA8}">
      <dgm:prSet/>
      <dgm:spPr/>
      <dgm:t>
        <a:bodyPr/>
        <a:lstStyle/>
        <a:p>
          <a:endParaRPr lang="en-US"/>
        </a:p>
      </dgm:t>
    </dgm:pt>
    <dgm:pt modelId="{881178AF-6363-BC41-A908-70F29AAC0AFF}" type="sibTrans" cxnId="{7F9390FA-9B50-604F-9078-1E7473012FA8}">
      <dgm:prSet/>
      <dgm:spPr/>
      <dgm:t>
        <a:bodyPr/>
        <a:lstStyle/>
        <a:p>
          <a:endParaRPr lang="en-US"/>
        </a:p>
      </dgm:t>
    </dgm:pt>
    <dgm:pt modelId="{1B39E72C-1B17-2D45-9F20-88A10A454EC1}">
      <dgm:prSet phldrT="[Text]"/>
      <dgm:spPr/>
      <dgm:t>
        <a:bodyPr/>
        <a:lstStyle/>
        <a:p>
          <a:r>
            <a:rPr lang="en-US" dirty="0" smtClean="0"/>
            <a:t>Resettled refugee </a:t>
          </a:r>
          <a:r>
            <a:rPr lang="en-US" dirty="0"/>
            <a:t>(permanent resident)</a:t>
          </a:r>
        </a:p>
      </dgm:t>
    </dgm:pt>
    <dgm:pt modelId="{A1C2D994-FB7E-FA46-BEEF-F4C96B1C63D0}" type="parTrans" cxnId="{369D72F5-0877-E142-9E76-E8CFC679FF29}">
      <dgm:prSet/>
      <dgm:spPr/>
      <dgm:t>
        <a:bodyPr/>
        <a:lstStyle/>
        <a:p>
          <a:endParaRPr lang="en-US"/>
        </a:p>
      </dgm:t>
    </dgm:pt>
    <dgm:pt modelId="{72532393-114B-5C40-97BB-E5AE5F8C2A4C}" type="sibTrans" cxnId="{369D72F5-0877-E142-9E76-E8CFC679FF29}">
      <dgm:prSet/>
      <dgm:spPr/>
      <dgm:t>
        <a:bodyPr/>
        <a:lstStyle/>
        <a:p>
          <a:endParaRPr lang="en-US"/>
        </a:p>
      </dgm:t>
    </dgm:pt>
    <dgm:pt modelId="{2BCD9E3B-0CF2-4245-964B-47AEA1E3DB04}">
      <dgm:prSet/>
      <dgm:spPr/>
      <dgm:t>
        <a:bodyPr/>
        <a:lstStyle/>
        <a:p>
          <a:r>
            <a:rPr lang="en-US" dirty="0"/>
            <a:t>Temporary status (student, visitor, temporary workers</a:t>
          </a:r>
          <a:r>
            <a:rPr lang="en-US" dirty="0" smtClean="0"/>
            <a:t>)</a:t>
          </a:r>
        </a:p>
        <a:p>
          <a:r>
            <a:rPr lang="en-US" dirty="0" smtClean="0"/>
            <a:t>(5%)</a:t>
          </a:r>
          <a:endParaRPr lang="en-US" dirty="0"/>
        </a:p>
      </dgm:t>
    </dgm:pt>
    <dgm:pt modelId="{232B69D5-9170-AB4D-A324-245131CB173A}" type="parTrans" cxnId="{281E0F45-11AF-6641-8EC8-63B777352501}">
      <dgm:prSet/>
      <dgm:spPr/>
      <dgm:t>
        <a:bodyPr/>
        <a:lstStyle/>
        <a:p>
          <a:endParaRPr lang="en-US"/>
        </a:p>
      </dgm:t>
    </dgm:pt>
    <dgm:pt modelId="{D8C1F433-44B7-2B45-8414-788CCEFC6BB0}" type="sibTrans" cxnId="{281E0F45-11AF-6641-8EC8-63B777352501}">
      <dgm:prSet/>
      <dgm:spPr/>
      <dgm:t>
        <a:bodyPr/>
        <a:lstStyle/>
        <a:p>
          <a:endParaRPr lang="en-US"/>
        </a:p>
      </dgm:t>
    </dgm:pt>
    <dgm:pt modelId="{CE72D2A9-800E-1D44-83D7-29FF5BDCAD8B}">
      <dgm:prSet/>
      <dgm:spPr/>
      <dgm:t>
        <a:bodyPr/>
        <a:lstStyle/>
        <a:p>
          <a:r>
            <a:rPr lang="en-US" dirty="0" smtClean="0"/>
            <a:t>Refugee Claimant </a:t>
          </a:r>
        </a:p>
        <a:p>
          <a:r>
            <a:rPr lang="en-US" dirty="0" smtClean="0"/>
            <a:t>(</a:t>
          </a:r>
          <a:r>
            <a:rPr lang="en-US" dirty="0"/>
            <a:t>asylum seeker)</a:t>
          </a:r>
        </a:p>
      </dgm:t>
    </dgm:pt>
    <dgm:pt modelId="{9F8B070C-D4DB-474B-8B17-F494F3CD7D78}" type="parTrans" cxnId="{7898FC97-DD5C-984A-8062-22257A678C09}">
      <dgm:prSet/>
      <dgm:spPr/>
      <dgm:t>
        <a:bodyPr/>
        <a:lstStyle/>
        <a:p>
          <a:endParaRPr lang="en-US"/>
        </a:p>
      </dgm:t>
    </dgm:pt>
    <dgm:pt modelId="{F7621C54-B316-7B4A-B586-2F17CD12EB57}" type="sibTrans" cxnId="{7898FC97-DD5C-984A-8062-22257A678C09}">
      <dgm:prSet/>
      <dgm:spPr/>
      <dgm:t>
        <a:bodyPr/>
        <a:lstStyle/>
        <a:p>
          <a:endParaRPr lang="en-US"/>
        </a:p>
      </dgm:t>
    </dgm:pt>
    <dgm:pt modelId="{7995CC6D-8776-2049-8278-4243C32BE6DE}">
      <dgm:prSet/>
      <dgm:spPr/>
      <dgm:t>
        <a:bodyPr/>
        <a:lstStyle/>
        <a:p>
          <a:r>
            <a:rPr lang="en-US" dirty="0"/>
            <a:t>Government assisted refugee (GAR)</a:t>
          </a:r>
        </a:p>
      </dgm:t>
    </dgm:pt>
    <dgm:pt modelId="{BEF6BD10-FD79-784D-8C61-86A8CE5B3421}" type="parTrans" cxnId="{79FC8295-85C9-424C-91C6-F959D0028614}">
      <dgm:prSet/>
      <dgm:spPr/>
      <dgm:t>
        <a:bodyPr/>
        <a:lstStyle/>
        <a:p>
          <a:endParaRPr lang="en-US"/>
        </a:p>
      </dgm:t>
    </dgm:pt>
    <dgm:pt modelId="{5DCA27EF-F24D-4845-BEF5-BF80E35A6215}" type="sibTrans" cxnId="{79FC8295-85C9-424C-91C6-F959D0028614}">
      <dgm:prSet/>
      <dgm:spPr/>
      <dgm:t>
        <a:bodyPr/>
        <a:lstStyle/>
        <a:p>
          <a:endParaRPr lang="en-US"/>
        </a:p>
      </dgm:t>
    </dgm:pt>
    <dgm:pt modelId="{CC7A44D5-B2B9-B746-AAB7-B2088D5F22A8}">
      <dgm:prSet/>
      <dgm:spPr/>
      <dgm:t>
        <a:bodyPr/>
        <a:lstStyle/>
        <a:p>
          <a:r>
            <a:rPr lang="en-US" dirty="0"/>
            <a:t>Privately sponsored refugee</a:t>
          </a:r>
        </a:p>
      </dgm:t>
    </dgm:pt>
    <dgm:pt modelId="{34F4BF6C-9579-964A-BEA6-DFED2BF276B5}" type="parTrans" cxnId="{1D4F6CD0-CFFE-0D4C-B0F5-DA57668AC148}">
      <dgm:prSet/>
      <dgm:spPr/>
      <dgm:t>
        <a:bodyPr/>
        <a:lstStyle/>
        <a:p>
          <a:endParaRPr lang="en-US"/>
        </a:p>
      </dgm:t>
    </dgm:pt>
    <dgm:pt modelId="{5E322D61-D153-DF40-9F94-E2EF553FF55D}" type="sibTrans" cxnId="{1D4F6CD0-CFFE-0D4C-B0F5-DA57668AC148}">
      <dgm:prSet/>
      <dgm:spPr/>
      <dgm:t>
        <a:bodyPr/>
        <a:lstStyle/>
        <a:p>
          <a:endParaRPr lang="en-US"/>
        </a:p>
      </dgm:t>
    </dgm:pt>
    <dgm:pt modelId="{4042FDC0-39CC-B940-BEFB-C90D9340047B}">
      <dgm:prSet/>
      <dgm:spPr/>
      <dgm:t>
        <a:bodyPr/>
        <a:lstStyle/>
        <a:p>
          <a:r>
            <a:rPr lang="en-US" dirty="0" smtClean="0"/>
            <a:t>Non-status</a:t>
          </a:r>
        </a:p>
        <a:p>
          <a:r>
            <a:rPr lang="en-US" dirty="0" smtClean="0"/>
            <a:t>(?)</a:t>
          </a:r>
          <a:endParaRPr lang="en-US" dirty="0"/>
        </a:p>
      </dgm:t>
    </dgm:pt>
    <dgm:pt modelId="{C255BD9B-FAE8-B543-849B-51D92AE399CB}" type="parTrans" cxnId="{B44B2ED5-DEBF-3B47-A07C-916694ED6045}">
      <dgm:prSet/>
      <dgm:spPr/>
      <dgm:t>
        <a:bodyPr/>
        <a:lstStyle/>
        <a:p>
          <a:endParaRPr lang="en-US"/>
        </a:p>
      </dgm:t>
    </dgm:pt>
    <dgm:pt modelId="{810E396F-4336-0946-B79A-943C58FF5DB6}" type="sibTrans" cxnId="{B44B2ED5-DEBF-3B47-A07C-916694ED6045}">
      <dgm:prSet/>
      <dgm:spPr/>
      <dgm:t>
        <a:bodyPr/>
        <a:lstStyle/>
        <a:p>
          <a:endParaRPr lang="en-US"/>
        </a:p>
      </dgm:t>
    </dgm:pt>
    <dgm:pt modelId="{7AF5EC83-52F7-8643-8F78-E11F885E1E74}">
      <dgm:prSet/>
      <dgm:spPr/>
      <dgm:t>
        <a:bodyPr/>
        <a:lstStyle/>
        <a:p>
          <a:r>
            <a:rPr lang="en-US" dirty="0"/>
            <a:t>Accepted refugee (permanent resident)</a:t>
          </a:r>
        </a:p>
      </dgm:t>
    </dgm:pt>
    <dgm:pt modelId="{060E7439-2D72-9542-95CF-1AC4CC02AF61}" type="parTrans" cxnId="{1B37B392-D685-CB47-862F-CAA36155ED0C}">
      <dgm:prSet/>
      <dgm:spPr/>
      <dgm:t>
        <a:bodyPr/>
        <a:lstStyle/>
        <a:p>
          <a:endParaRPr lang="en-US"/>
        </a:p>
      </dgm:t>
    </dgm:pt>
    <dgm:pt modelId="{F6AB1CEB-3C97-4140-81CF-757ADCFC67B0}" type="sibTrans" cxnId="{1B37B392-D685-CB47-862F-CAA36155ED0C}">
      <dgm:prSet/>
      <dgm:spPr/>
      <dgm:t>
        <a:bodyPr/>
        <a:lstStyle/>
        <a:p>
          <a:endParaRPr lang="en-US"/>
        </a:p>
      </dgm:t>
    </dgm:pt>
    <dgm:pt modelId="{ECF64A1E-47B5-0240-B75F-67260C0ACE2F}">
      <dgm:prSet/>
      <dgm:spPr/>
      <dgm:t>
        <a:bodyPr/>
        <a:lstStyle/>
        <a:p>
          <a:r>
            <a:rPr lang="en-US" dirty="0"/>
            <a:t>Rejected</a:t>
          </a:r>
        </a:p>
      </dgm:t>
    </dgm:pt>
    <dgm:pt modelId="{31786B3F-31E3-B14F-B330-C1A5B10F1E74}" type="parTrans" cxnId="{296F0008-5D8D-3F42-8F85-18B410D1D17E}">
      <dgm:prSet/>
      <dgm:spPr/>
      <dgm:t>
        <a:bodyPr/>
        <a:lstStyle/>
        <a:p>
          <a:endParaRPr lang="en-US"/>
        </a:p>
      </dgm:t>
    </dgm:pt>
    <dgm:pt modelId="{A05A61B5-EFFC-D24E-B174-A964FAB8B80D}" type="sibTrans" cxnId="{296F0008-5D8D-3F42-8F85-18B410D1D17E}">
      <dgm:prSet/>
      <dgm:spPr/>
      <dgm:t>
        <a:bodyPr/>
        <a:lstStyle/>
        <a:p>
          <a:endParaRPr lang="en-US"/>
        </a:p>
      </dgm:t>
    </dgm:pt>
    <dgm:pt modelId="{63B0E0A7-6EE3-A04C-87A7-155B519CA10E}" type="pres">
      <dgm:prSet presAssocID="{B2DA8F08-1C11-3449-9B62-07B84223FCFC}" presName="hierChild1" presStyleCnt="0">
        <dgm:presLayoutVars>
          <dgm:chPref val="1"/>
          <dgm:dir/>
          <dgm:animOne val="branch"/>
          <dgm:animLvl val="lvl"/>
          <dgm:resizeHandles/>
        </dgm:presLayoutVars>
      </dgm:prSet>
      <dgm:spPr/>
      <dgm:t>
        <a:bodyPr/>
        <a:lstStyle/>
        <a:p>
          <a:endParaRPr lang="en-US"/>
        </a:p>
      </dgm:t>
    </dgm:pt>
    <dgm:pt modelId="{C0DC7B4E-B3F3-4043-9D91-4A409291C73D}" type="pres">
      <dgm:prSet presAssocID="{F4BF9970-B722-5F40-8516-E092944B0CF6}" presName="hierRoot1" presStyleCnt="0"/>
      <dgm:spPr/>
    </dgm:pt>
    <dgm:pt modelId="{57007F24-8632-EF4D-9FC0-6A31A1EBED92}" type="pres">
      <dgm:prSet presAssocID="{F4BF9970-B722-5F40-8516-E092944B0CF6}" presName="composite" presStyleCnt="0"/>
      <dgm:spPr/>
    </dgm:pt>
    <dgm:pt modelId="{C9C6E7EB-C736-6944-ABBF-4D50158236B0}" type="pres">
      <dgm:prSet presAssocID="{F4BF9970-B722-5F40-8516-E092944B0CF6}" presName="background" presStyleLbl="node0" presStyleIdx="0" presStyleCnt="1"/>
      <dgm:spPr>
        <a:solidFill>
          <a:schemeClr val="accent3"/>
        </a:solidFill>
      </dgm:spPr>
    </dgm:pt>
    <dgm:pt modelId="{0719BB2F-FAFD-3546-8818-BF572D237791}" type="pres">
      <dgm:prSet presAssocID="{F4BF9970-B722-5F40-8516-E092944B0CF6}" presName="text" presStyleLbl="fgAcc0" presStyleIdx="0" presStyleCnt="1" custLinFactNeighborX="-8539" custLinFactNeighborY="-2585">
        <dgm:presLayoutVars>
          <dgm:chPref val="3"/>
        </dgm:presLayoutVars>
      </dgm:prSet>
      <dgm:spPr/>
      <dgm:t>
        <a:bodyPr/>
        <a:lstStyle/>
        <a:p>
          <a:endParaRPr lang="en-US"/>
        </a:p>
      </dgm:t>
    </dgm:pt>
    <dgm:pt modelId="{56D2BE00-A9F3-5644-B521-E0CBD17615F8}" type="pres">
      <dgm:prSet presAssocID="{F4BF9970-B722-5F40-8516-E092944B0CF6}" presName="hierChild2" presStyleCnt="0"/>
      <dgm:spPr/>
    </dgm:pt>
    <dgm:pt modelId="{F6B3C078-6958-2C45-8565-A5F70E3D3A4C}" type="pres">
      <dgm:prSet presAssocID="{482ED0F6-2F63-3A45-A5C9-0FD563DBBE87}" presName="Name10" presStyleLbl="parChTrans1D2" presStyleIdx="0" presStyleCnt="4"/>
      <dgm:spPr/>
      <dgm:t>
        <a:bodyPr/>
        <a:lstStyle/>
        <a:p>
          <a:endParaRPr lang="en-US"/>
        </a:p>
      </dgm:t>
    </dgm:pt>
    <dgm:pt modelId="{56F73E94-FAB2-2641-90BD-16F241742332}" type="pres">
      <dgm:prSet presAssocID="{1D7452F8-0B8D-344E-97A6-71873B909541}" presName="hierRoot2" presStyleCnt="0"/>
      <dgm:spPr/>
    </dgm:pt>
    <dgm:pt modelId="{33C83D29-AA41-A344-9E14-B56B594D72BE}" type="pres">
      <dgm:prSet presAssocID="{1D7452F8-0B8D-344E-97A6-71873B909541}" presName="composite2" presStyleCnt="0"/>
      <dgm:spPr/>
    </dgm:pt>
    <dgm:pt modelId="{2B20A406-2ED9-B645-8728-5ECFB03E1967}" type="pres">
      <dgm:prSet presAssocID="{1D7452F8-0B8D-344E-97A6-71873B909541}" presName="background2" presStyleLbl="node2" presStyleIdx="0" presStyleCnt="4"/>
      <dgm:spPr/>
    </dgm:pt>
    <dgm:pt modelId="{C8DD8471-845B-214B-AEA1-CE78F07FB9E1}" type="pres">
      <dgm:prSet presAssocID="{1D7452F8-0B8D-344E-97A6-71873B909541}" presName="text2" presStyleLbl="fgAcc2" presStyleIdx="0" presStyleCnt="4">
        <dgm:presLayoutVars>
          <dgm:chPref val="3"/>
        </dgm:presLayoutVars>
      </dgm:prSet>
      <dgm:spPr/>
      <dgm:t>
        <a:bodyPr/>
        <a:lstStyle/>
        <a:p>
          <a:endParaRPr lang="en-US"/>
        </a:p>
      </dgm:t>
    </dgm:pt>
    <dgm:pt modelId="{CFD7D6E6-DC24-8446-AB17-C97E40A60D88}" type="pres">
      <dgm:prSet presAssocID="{1D7452F8-0B8D-344E-97A6-71873B909541}" presName="hierChild3" presStyleCnt="0"/>
      <dgm:spPr/>
    </dgm:pt>
    <dgm:pt modelId="{234FF286-47B8-0E47-BD8F-400260EC1B67}" type="pres">
      <dgm:prSet presAssocID="{EFDE2C38-A2E5-334B-B657-97A95E153D69}" presName="Name10" presStyleLbl="parChTrans1D2" presStyleIdx="1" presStyleCnt="4"/>
      <dgm:spPr/>
      <dgm:t>
        <a:bodyPr/>
        <a:lstStyle/>
        <a:p>
          <a:endParaRPr lang="en-US"/>
        </a:p>
      </dgm:t>
    </dgm:pt>
    <dgm:pt modelId="{DB6F48A3-A0B6-8F4F-857A-4B4F4127F20A}" type="pres">
      <dgm:prSet presAssocID="{1E31AB17-AE21-8D4C-AB3D-D4A9779F0EF8}" presName="hierRoot2" presStyleCnt="0"/>
      <dgm:spPr/>
    </dgm:pt>
    <dgm:pt modelId="{F8E62F58-300D-ED4A-8695-E11C984C9816}" type="pres">
      <dgm:prSet presAssocID="{1E31AB17-AE21-8D4C-AB3D-D4A9779F0EF8}" presName="composite2" presStyleCnt="0"/>
      <dgm:spPr/>
    </dgm:pt>
    <dgm:pt modelId="{9FF65689-259A-F946-B484-B03DD7E608F4}" type="pres">
      <dgm:prSet presAssocID="{1E31AB17-AE21-8D4C-AB3D-D4A9779F0EF8}" presName="background2" presStyleLbl="node2" presStyleIdx="1" presStyleCnt="4"/>
      <dgm:spPr>
        <a:solidFill>
          <a:srgbClr val="C0504D"/>
        </a:solidFill>
      </dgm:spPr>
    </dgm:pt>
    <dgm:pt modelId="{D53125BF-4F04-264C-8C88-12B4EFA11B82}" type="pres">
      <dgm:prSet presAssocID="{1E31AB17-AE21-8D4C-AB3D-D4A9779F0EF8}" presName="text2" presStyleLbl="fgAcc2" presStyleIdx="1" presStyleCnt="4">
        <dgm:presLayoutVars>
          <dgm:chPref val="3"/>
        </dgm:presLayoutVars>
      </dgm:prSet>
      <dgm:spPr/>
      <dgm:t>
        <a:bodyPr/>
        <a:lstStyle/>
        <a:p>
          <a:endParaRPr lang="en-US"/>
        </a:p>
      </dgm:t>
    </dgm:pt>
    <dgm:pt modelId="{1E69B37C-121C-1D4A-B22B-A40AF0897581}" type="pres">
      <dgm:prSet presAssocID="{1E31AB17-AE21-8D4C-AB3D-D4A9779F0EF8}" presName="hierChild3" presStyleCnt="0"/>
      <dgm:spPr/>
    </dgm:pt>
    <dgm:pt modelId="{5E4E17A1-E970-3D4F-96EE-815D54BD3D79}" type="pres">
      <dgm:prSet presAssocID="{A1C2D994-FB7E-FA46-BEEF-F4C96B1C63D0}" presName="Name17" presStyleLbl="parChTrans1D3" presStyleIdx="0" presStyleCnt="2"/>
      <dgm:spPr/>
      <dgm:t>
        <a:bodyPr/>
        <a:lstStyle/>
        <a:p>
          <a:endParaRPr lang="en-US"/>
        </a:p>
      </dgm:t>
    </dgm:pt>
    <dgm:pt modelId="{9CED5D20-126F-4B43-8FF5-9FDEFF440E3D}" type="pres">
      <dgm:prSet presAssocID="{1B39E72C-1B17-2D45-9F20-88A10A454EC1}" presName="hierRoot3" presStyleCnt="0"/>
      <dgm:spPr/>
    </dgm:pt>
    <dgm:pt modelId="{1E205DFA-723B-E14C-947F-0E849330852D}" type="pres">
      <dgm:prSet presAssocID="{1B39E72C-1B17-2D45-9F20-88A10A454EC1}" presName="composite3" presStyleCnt="0"/>
      <dgm:spPr/>
    </dgm:pt>
    <dgm:pt modelId="{4B471329-3DFA-1841-97C9-E631E9581D16}" type="pres">
      <dgm:prSet presAssocID="{1B39E72C-1B17-2D45-9F20-88A10A454EC1}" presName="background3" presStyleLbl="node3" presStyleIdx="0" presStyleCnt="2"/>
      <dgm:spPr>
        <a:solidFill>
          <a:srgbClr val="C0504D"/>
        </a:solidFill>
      </dgm:spPr>
    </dgm:pt>
    <dgm:pt modelId="{3FC6175F-996E-4842-8927-CCA758EED419}" type="pres">
      <dgm:prSet presAssocID="{1B39E72C-1B17-2D45-9F20-88A10A454EC1}" presName="text3" presStyleLbl="fgAcc3" presStyleIdx="0" presStyleCnt="2">
        <dgm:presLayoutVars>
          <dgm:chPref val="3"/>
        </dgm:presLayoutVars>
      </dgm:prSet>
      <dgm:spPr/>
      <dgm:t>
        <a:bodyPr/>
        <a:lstStyle/>
        <a:p>
          <a:endParaRPr lang="en-US"/>
        </a:p>
      </dgm:t>
    </dgm:pt>
    <dgm:pt modelId="{B05DF15D-3EFB-2348-9D53-277AFACE2120}" type="pres">
      <dgm:prSet presAssocID="{1B39E72C-1B17-2D45-9F20-88A10A454EC1}" presName="hierChild4" presStyleCnt="0"/>
      <dgm:spPr/>
    </dgm:pt>
    <dgm:pt modelId="{4FB6E5BC-D325-B64D-9A0C-F21351393FC6}" type="pres">
      <dgm:prSet presAssocID="{BEF6BD10-FD79-784D-8C61-86A8CE5B3421}" presName="Name23" presStyleLbl="parChTrans1D4" presStyleIdx="0" presStyleCnt="4"/>
      <dgm:spPr/>
      <dgm:t>
        <a:bodyPr/>
        <a:lstStyle/>
        <a:p>
          <a:endParaRPr lang="en-US"/>
        </a:p>
      </dgm:t>
    </dgm:pt>
    <dgm:pt modelId="{D64EF642-664E-6446-97A1-8AB8708B9A70}" type="pres">
      <dgm:prSet presAssocID="{7995CC6D-8776-2049-8278-4243C32BE6DE}" presName="hierRoot4" presStyleCnt="0"/>
      <dgm:spPr/>
    </dgm:pt>
    <dgm:pt modelId="{32B620FE-2F4B-5642-9C41-8DA3F0D7A1C0}" type="pres">
      <dgm:prSet presAssocID="{7995CC6D-8776-2049-8278-4243C32BE6DE}" presName="composite4" presStyleCnt="0"/>
      <dgm:spPr/>
    </dgm:pt>
    <dgm:pt modelId="{140950ED-7F10-264D-8153-F5E62F6EB161}" type="pres">
      <dgm:prSet presAssocID="{7995CC6D-8776-2049-8278-4243C32BE6DE}" presName="background4" presStyleLbl="node4" presStyleIdx="0" presStyleCnt="4"/>
      <dgm:spPr>
        <a:solidFill>
          <a:srgbClr val="C0504D"/>
        </a:solidFill>
      </dgm:spPr>
    </dgm:pt>
    <dgm:pt modelId="{1994C418-9DE9-284B-8419-EACA443FE821}" type="pres">
      <dgm:prSet presAssocID="{7995CC6D-8776-2049-8278-4243C32BE6DE}" presName="text4" presStyleLbl="fgAcc4" presStyleIdx="0" presStyleCnt="4">
        <dgm:presLayoutVars>
          <dgm:chPref val="3"/>
        </dgm:presLayoutVars>
      </dgm:prSet>
      <dgm:spPr/>
      <dgm:t>
        <a:bodyPr/>
        <a:lstStyle/>
        <a:p>
          <a:endParaRPr lang="en-US"/>
        </a:p>
      </dgm:t>
    </dgm:pt>
    <dgm:pt modelId="{F8A17B12-7933-274D-825C-19B25BB7806D}" type="pres">
      <dgm:prSet presAssocID="{7995CC6D-8776-2049-8278-4243C32BE6DE}" presName="hierChild5" presStyleCnt="0"/>
      <dgm:spPr/>
    </dgm:pt>
    <dgm:pt modelId="{DB2F7A11-8ACA-EC49-93AF-B3286A86247A}" type="pres">
      <dgm:prSet presAssocID="{34F4BF6C-9579-964A-BEA6-DFED2BF276B5}" presName="Name23" presStyleLbl="parChTrans1D4" presStyleIdx="1" presStyleCnt="4"/>
      <dgm:spPr/>
      <dgm:t>
        <a:bodyPr/>
        <a:lstStyle/>
        <a:p>
          <a:endParaRPr lang="en-US"/>
        </a:p>
      </dgm:t>
    </dgm:pt>
    <dgm:pt modelId="{8B670E74-850E-F349-86AB-28C45003CBAA}" type="pres">
      <dgm:prSet presAssocID="{CC7A44D5-B2B9-B746-AAB7-B2088D5F22A8}" presName="hierRoot4" presStyleCnt="0"/>
      <dgm:spPr/>
    </dgm:pt>
    <dgm:pt modelId="{7281FB62-0475-644B-88A7-088E60904758}" type="pres">
      <dgm:prSet presAssocID="{CC7A44D5-B2B9-B746-AAB7-B2088D5F22A8}" presName="composite4" presStyleCnt="0"/>
      <dgm:spPr/>
    </dgm:pt>
    <dgm:pt modelId="{C53A272F-46D3-7649-ADD3-73EC5D8D871B}" type="pres">
      <dgm:prSet presAssocID="{CC7A44D5-B2B9-B746-AAB7-B2088D5F22A8}" presName="background4" presStyleLbl="node4" presStyleIdx="1" presStyleCnt="4"/>
      <dgm:spPr>
        <a:solidFill>
          <a:srgbClr val="C0504D"/>
        </a:solidFill>
      </dgm:spPr>
    </dgm:pt>
    <dgm:pt modelId="{F8C4C470-83BB-AB43-B995-2774EA41D77C}" type="pres">
      <dgm:prSet presAssocID="{CC7A44D5-B2B9-B746-AAB7-B2088D5F22A8}" presName="text4" presStyleLbl="fgAcc4" presStyleIdx="1" presStyleCnt="4">
        <dgm:presLayoutVars>
          <dgm:chPref val="3"/>
        </dgm:presLayoutVars>
      </dgm:prSet>
      <dgm:spPr/>
      <dgm:t>
        <a:bodyPr/>
        <a:lstStyle/>
        <a:p>
          <a:endParaRPr lang="en-US"/>
        </a:p>
      </dgm:t>
    </dgm:pt>
    <dgm:pt modelId="{22359152-F195-EE49-BD1B-E6C54C59DED0}" type="pres">
      <dgm:prSet presAssocID="{CC7A44D5-B2B9-B746-AAB7-B2088D5F22A8}" presName="hierChild5" presStyleCnt="0"/>
      <dgm:spPr/>
    </dgm:pt>
    <dgm:pt modelId="{E9FDA9AF-1D96-4F42-B6E6-2E123A2D1202}" type="pres">
      <dgm:prSet presAssocID="{9F8B070C-D4DB-474B-8B17-F494F3CD7D78}" presName="Name17" presStyleLbl="parChTrans1D3" presStyleIdx="1" presStyleCnt="2"/>
      <dgm:spPr/>
      <dgm:t>
        <a:bodyPr/>
        <a:lstStyle/>
        <a:p>
          <a:endParaRPr lang="en-US"/>
        </a:p>
      </dgm:t>
    </dgm:pt>
    <dgm:pt modelId="{68D76CDD-9405-1742-9180-C64390539D59}" type="pres">
      <dgm:prSet presAssocID="{CE72D2A9-800E-1D44-83D7-29FF5BDCAD8B}" presName="hierRoot3" presStyleCnt="0"/>
      <dgm:spPr/>
    </dgm:pt>
    <dgm:pt modelId="{FB4C2055-508C-264E-9AC1-2B915E424FAD}" type="pres">
      <dgm:prSet presAssocID="{CE72D2A9-800E-1D44-83D7-29FF5BDCAD8B}" presName="composite3" presStyleCnt="0"/>
      <dgm:spPr/>
    </dgm:pt>
    <dgm:pt modelId="{79DF1FE0-04FA-9349-95A9-DA01E6DA4625}" type="pres">
      <dgm:prSet presAssocID="{CE72D2A9-800E-1D44-83D7-29FF5BDCAD8B}" presName="background3" presStyleLbl="node3" presStyleIdx="1" presStyleCnt="2"/>
      <dgm:spPr>
        <a:solidFill>
          <a:srgbClr val="C0504D"/>
        </a:solidFill>
      </dgm:spPr>
    </dgm:pt>
    <dgm:pt modelId="{6F78F671-5728-7842-9788-2153A3AE8107}" type="pres">
      <dgm:prSet presAssocID="{CE72D2A9-800E-1D44-83D7-29FF5BDCAD8B}" presName="text3" presStyleLbl="fgAcc3" presStyleIdx="1" presStyleCnt="2">
        <dgm:presLayoutVars>
          <dgm:chPref val="3"/>
        </dgm:presLayoutVars>
      </dgm:prSet>
      <dgm:spPr/>
      <dgm:t>
        <a:bodyPr/>
        <a:lstStyle/>
        <a:p>
          <a:endParaRPr lang="en-US"/>
        </a:p>
      </dgm:t>
    </dgm:pt>
    <dgm:pt modelId="{B57C80D7-BA65-6142-ADC3-8E40EB060EFC}" type="pres">
      <dgm:prSet presAssocID="{CE72D2A9-800E-1D44-83D7-29FF5BDCAD8B}" presName="hierChild4" presStyleCnt="0"/>
      <dgm:spPr/>
    </dgm:pt>
    <dgm:pt modelId="{E74C4035-4923-254A-9299-749FF28CA7C2}" type="pres">
      <dgm:prSet presAssocID="{060E7439-2D72-9542-95CF-1AC4CC02AF61}" presName="Name23" presStyleLbl="parChTrans1D4" presStyleIdx="2" presStyleCnt="4"/>
      <dgm:spPr/>
      <dgm:t>
        <a:bodyPr/>
        <a:lstStyle/>
        <a:p>
          <a:endParaRPr lang="en-US"/>
        </a:p>
      </dgm:t>
    </dgm:pt>
    <dgm:pt modelId="{05D5F450-DF0D-5241-841B-DCFBDD3668CB}" type="pres">
      <dgm:prSet presAssocID="{7AF5EC83-52F7-8643-8F78-E11F885E1E74}" presName="hierRoot4" presStyleCnt="0"/>
      <dgm:spPr/>
    </dgm:pt>
    <dgm:pt modelId="{AEF52A63-3B01-C44D-B953-40775C984732}" type="pres">
      <dgm:prSet presAssocID="{7AF5EC83-52F7-8643-8F78-E11F885E1E74}" presName="composite4" presStyleCnt="0"/>
      <dgm:spPr/>
    </dgm:pt>
    <dgm:pt modelId="{949D421B-ABA6-3B48-A225-AE8A7CDA9A76}" type="pres">
      <dgm:prSet presAssocID="{7AF5EC83-52F7-8643-8F78-E11F885E1E74}" presName="background4" presStyleLbl="node4" presStyleIdx="2" presStyleCnt="4"/>
      <dgm:spPr>
        <a:solidFill>
          <a:srgbClr val="C0504D"/>
        </a:solidFill>
      </dgm:spPr>
    </dgm:pt>
    <dgm:pt modelId="{7E514AEF-2583-E040-921B-37DB3AEFCC9F}" type="pres">
      <dgm:prSet presAssocID="{7AF5EC83-52F7-8643-8F78-E11F885E1E74}" presName="text4" presStyleLbl="fgAcc4" presStyleIdx="2" presStyleCnt="4">
        <dgm:presLayoutVars>
          <dgm:chPref val="3"/>
        </dgm:presLayoutVars>
      </dgm:prSet>
      <dgm:spPr/>
      <dgm:t>
        <a:bodyPr/>
        <a:lstStyle/>
        <a:p>
          <a:endParaRPr lang="en-US"/>
        </a:p>
      </dgm:t>
    </dgm:pt>
    <dgm:pt modelId="{2BEADCC2-3E68-304B-9E5A-7EE48CDE1FB2}" type="pres">
      <dgm:prSet presAssocID="{7AF5EC83-52F7-8643-8F78-E11F885E1E74}" presName="hierChild5" presStyleCnt="0"/>
      <dgm:spPr/>
    </dgm:pt>
    <dgm:pt modelId="{1225C665-0012-3844-BEFB-A7B86819ED4D}" type="pres">
      <dgm:prSet presAssocID="{31786B3F-31E3-B14F-B330-C1A5B10F1E74}" presName="Name23" presStyleLbl="parChTrans1D4" presStyleIdx="3" presStyleCnt="4"/>
      <dgm:spPr/>
      <dgm:t>
        <a:bodyPr/>
        <a:lstStyle/>
        <a:p>
          <a:endParaRPr lang="en-US"/>
        </a:p>
      </dgm:t>
    </dgm:pt>
    <dgm:pt modelId="{DBA4A2FA-17F5-364B-83F0-B53455E975B4}" type="pres">
      <dgm:prSet presAssocID="{ECF64A1E-47B5-0240-B75F-67260C0ACE2F}" presName="hierRoot4" presStyleCnt="0"/>
      <dgm:spPr/>
    </dgm:pt>
    <dgm:pt modelId="{7280C621-A98C-A04B-A068-62E5E70D5438}" type="pres">
      <dgm:prSet presAssocID="{ECF64A1E-47B5-0240-B75F-67260C0ACE2F}" presName="composite4" presStyleCnt="0"/>
      <dgm:spPr/>
    </dgm:pt>
    <dgm:pt modelId="{2BD827A8-293F-724A-9A1D-605D4670527B}" type="pres">
      <dgm:prSet presAssocID="{ECF64A1E-47B5-0240-B75F-67260C0ACE2F}" presName="background4" presStyleLbl="node4" presStyleIdx="3" presStyleCnt="4"/>
      <dgm:spPr>
        <a:solidFill>
          <a:srgbClr val="C0504D"/>
        </a:solidFill>
      </dgm:spPr>
    </dgm:pt>
    <dgm:pt modelId="{8E77FEAC-A91D-B947-B29E-CA3740F76548}" type="pres">
      <dgm:prSet presAssocID="{ECF64A1E-47B5-0240-B75F-67260C0ACE2F}" presName="text4" presStyleLbl="fgAcc4" presStyleIdx="3" presStyleCnt="4">
        <dgm:presLayoutVars>
          <dgm:chPref val="3"/>
        </dgm:presLayoutVars>
      </dgm:prSet>
      <dgm:spPr/>
      <dgm:t>
        <a:bodyPr/>
        <a:lstStyle/>
        <a:p>
          <a:endParaRPr lang="en-US"/>
        </a:p>
      </dgm:t>
    </dgm:pt>
    <dgm:pt modelId="{9AA82EA1-D90D-4344-9A2F-15EFE379B765}" type="pres">
      <dgm:prSet presAssocID="{ECF64A1E-47B5-0240-B75F-67260C0ACE2F}" presName="hierChild5" presStyleCnt="0"/>
      <dgm:spPr/>
    </dgm:pt>
    <dgm:pt modelId="{76010402-C9B4-D04D-8ACA-5ACEF8C136F7}" type="pres">
      <dgm:prSet presAssocID="{232B69D5-9170-AB4D-A324-245131CB173A}" presName="Name10" presStyleLbl="parChTrans1D2" presStyleIdx="2" presStyleCnt="4"/>
      <dgm:spPr/>
      <dgm:t>
        <a:bodyPr/>
        <a:lstStyle/>
        <a:p>
          <a:endParaRPr lang="en-US"/>
        </a:p>
      </dgm:t>
    </dgm:pt>
    <dgm:pt modelId="{B2E63AD7-9391-8B43-B024-11F74864387A}" type="pres">
      <dgm:prSet presAssocID="{2BCD9E3B-0CF2-4245-964B-47AEA1E3DB04}" presName="hierRoot2" presStyleCnt="0"/>
      <dgm:spPr/>
    </dgm:pt>
    <dgm:pt modelId="{C36B56A1-76AF-B948-8610-380862C1E1C9}" type="pres">
      <dgm:prSet presAssocID="{2BCD9E3B-0CF2-4245-964B-47AEA1E3DB04}" presName="composite2" presStyleCnt="0"/>
      <dgm:spPr/>
    </dgm:pt>
    <dgm:pt modelId="{085F77C9-9B1D-0B4C-AA12-38E1961F1A16}" type="pres">
      <dgm:prSet presAssocID="{2BCD9E3B-0CF2-4245-964B-47AEA1E3DB04}" presName="background2" presStyleLbl="node2" presStyleIdx="2" presStyleCnt="4"/>
      <dgm:spPr>
        <a:solidFill>
          <a:schemeClr val="accent4"/>
        </a:solidFill>
      </dgm:spPr>
    </dgm:pt>
    <dgm:pt modelId="{37250AB0-8768-7744-9533-6BCA8EFF06DA}" type="pres">
      <dgm:prSet presAssocID="{2BCD9E3B-0CF2-4245-964B-47AEA1E3DB04}" presName="text2" presStyleLbl="fgAcc2" presStyleIdx="2" presStyleCnt="4">
        <dgm:presLayoutVars>
          <dgm:chPref val="3"/>
        </dgm:presLayoutVars>
      </dgm:prSet>
      <dgm:spPr/>
      <dgm:t>
        <a:bodyPr/>
        <a:lstStyle/>
        <a:p>
          <a:endParaRPr lang="en-US"/>
        </a:p>
      </dgm:t>
    </dgm:pt>
    <dgm:pt modelId="{90264459-2408-9049-AEA4-BCC0D00C6720}" type="pres">
      <dgm:prSet presAssocID="{2BCD9E3B-0CF2-4245-964B-47AEA1E3DB04}" presName="hierChild3" presStyleCnt="0"/>
      <dgm:spPr/>
    </dgm:pt>
    <dgm:pt modelId="{B48291D9-E33B-7B42-9323-30B4A39289DB}" type="pres">
      <dgm:prSet presAssocID="{C255BD9B-FAE8-B543-849B-51D92AE399CB}" presName="Name10" presStyleLbl="parChTrans1D2" presStyleIdx="3" presStyleCnt="4"/>
      <dgm:spPr/>
      <dgm:t>
        <a:bodyPr/>
        <a:lstStyle/>
        <a:p>
          <a:endParaRPr lang="en-US"/>
        </a:p>
      </dgm:t>
    </dgm:pt>
    <dgm:pt modelId="{C77ECB00-A669-EF49-9DD9-942615466179}" type="pres">
      <dgm:prSet presAssocID="{4042FDC0-39CC-B940-BEFB-C90D9340047B}" presName="hierRoot2" presStyleCnt="0"/>
      <dgm:spPr/>
    </dgm:pt>
    <dgm:pt modelId="{168DEFF7-88D4-5D40-9D0A-5C33481CD5E1}" type="pres">
      <dgm:prSet presAssocID="{4042FDC0-39CC-B940-BEFB-C90D9340047B}" presName="composite2" presStyleCnt="0"/>
      <dgm:spPr/>
    </dgm:pt>
    <dgm:pt modelId="{783AF56B-6A12-014E-B576-70C6D4F629EA}" type="pres">
      <dgm:prSet presAssocID="{4042FDC0-39CC-B940-BEFB-C90D9340047B}" presName="background2" presStyleLbl="node2" presStyleIdx="3" presStyleCnt="4"/>
      <dgm:spPr>
        <a:solidFill>
          <a:schemeClr val="accent6"/>
        </a:solidFill>
      </dgm:spPr>
    </dgm:pt>
    <dgm:pt modelId="{1D512FB1-4DB9-E347-A2A3-5E0A516BD919}" type="pres">
      <dgm:prSet presAssocID="{4042FDC0-39CC-B940-BEFB-C90D9340047B}" presName="text2" presStyleLbl="fgAcc2" presStyleIdx="3" presStyleCnt="4">
        <dgm:presLayoutVars>
          <dgm:chPref val="3"/>
        </dgm:presLayoutVars>
      </dgm:prSet>
      <dgm:spPr/>
      <dgm:t>
        <a:bodyPr/>
        <a:lstStyle/>
        <a:p>
          <a:endParaRPr lang="en-US"/>
        </a:p>
      </dgm:t>
    </dgm:pt>
    <dgm:pt modelId="{E68710A0-3609-4449-AEB4-6FBE93BA4D73}" type="pres">
      <dgm:prSet presAssocID="{4042FDC0-39CC-B940-BEFB-C90D9340047B}" presName="hierChild3" presStyleCnt="0"/>
      <dgm:spPr/>
    </dgm:pt>
  </dgm:ptLst>
  <dgm:cxnLst>
    <dgm:cxn modelId="{30154FDF-D6F6-4467-9E7E-CB42636A193B}" type="presOf" srcId="{7AF5EC83-52F7-8643-8F78-E11F885E1E74}" destId="{7E514AEF-2583-E040-921B-37DB3AEFCC9F}" srcOrd="0" destOrd="0" presId="urn:microsoft.com/office/officeart/2005/8/layout/hierarchy1"/>
    <dgm:cxn modelId="{70F46709-0898-4129-B8C9-24F584303973}" type="presOf" srcId="{31786B3F-31E3-B14F-B330-C1A5B10F1E74}" destId="{1225C665-0012-3844-BEFB-A7B86819ED4D}" srcOrd="0" destOrd="0" presId="urn:microsoft.com/office/officeart/2005/8/layout/hierarchy1"/>
    <dgm:cxn modelId="{11875B59-BA67-4463-ACA4-39BD151E51A0}" type="presOf" srcId="{1B39E72C-1B17-2D45-9F20-88A10A454EC1}" destId="{3FC6175F-996E-4842-8927-CCA758EED419}" srcOrd="0" destOrd="0" presId="urn:microsoft.com/office/officeart/2005/8/layout/hierarchy1"/>
    <dgm:cxn modelId="{F1E91B87-B3D5-42E6-9A09-FC5B2CCFA644}" type="presOf" srcId="{1D7452F8-0B8D-344E-97A6-71873B909541}" destId="{C8DD8471-845B-214B-AEA1-CE78F07FB9E1}" srcOrd="0" destOrd="0" presId="urn:microsoft.com/office/officeart/2005/8/layout/hierarchy1"/>
    <dgm:cxn modelId="{7DA04BAE-F6ED-49EB-9986-8631874AB9C7}" type="presOf" srcId="{BEF6BD10-FD79-784D-8C61-86A8CE5B3421}" destId="{4FB6E5BC-D325-B64D-9A0C-F21351393FC6}" srcOrd="0" destOrd="0" presId="urn:microsoft.com/office/officeart/2005/8/layout/hierarchy1"/>
    <dgm:cxn modelId="{03F108BF-8B0C-4B48-BCB7-17103AF9EBFA}" type="presOf" srcId="{ECF64A1E-47B5-0240-B75F-67260C0ACE2F}" destId="{8E77FEAC-A91D-B947-B29E-CA3740F76548}" srcOrd="0" destOrd="0" presId="urn:microsoft.com/office/officeart/2005/8/layout/hierarchy1"/>
    <dgm:cxn modelId="{66505650-B339-A948-AB6A-BA2219896505}" srcId="{F4BF9970-B722-5F40-8516-E092944B0CF6}" destId="{1D7452F8-0B8D-344E-97A6-71873B909541}" srcOrd="0" destOrd="0" parTransId="{482ED0F6-2F63-3A45-A5C9-0FD563DBBE87}" sibTransId="{98F71C36-DAED-6445-B1F5-267F27EDC771}"/>
    <dgm:cxn modelId="{37085672-124E-C14B-A459-E9A640028342}" srcId="{B2DA8F08-1C11-3449-9B62-07B84223FCFC}" destId="{F4BF9970-B722-5F40-8516-E092944B0CF6}" srcOrd="0" destOrd="0" parTransId="{C5B191C6-E542-5049-BCC0-8E6AE4B63BE4}" sibTransId="{988038B5-B820-B142-B409-841E6D82DF12}"/>
    <dgm:cxn modelId="{8E9FAC11-574C-48E3-8039-86F78C90F1F5}" type="presOf" srcId="{C255BD9B-FAE8-B543-849B-51D92AE399CB}" destId="{B48291D9-E33B-7B42-9323-30B4A39289DB}" srcOrd="0" destOrd="0" presId="urn:microsoft.com/office/officeart/2005/8/layout/hierarchy1"/>
    <dgm:cxn modelId="{3888A962-9F93-4B3A-9146-A1D60C47A29F}" type="presOf" srcId="{CC7A44D5-B2B9-B746-AAB7-B2088D5F22A8}" destId="{F8C4C470-83BB-AB43-B995-2774EA41D77C}" srcOrd="0" destOrd="0" presId="urn:microsoft.com/office/officeart/2005/8/layout/hierarchy1"/>
    <dgm:cxn modelId="{F0675CA2-BFFE-4466-B807-D32E0F48A473}" type="presOf" srcId="{4042FDC0-39CC-B940-BEFB-C90D9340047B}" destId="{1D512FB1-4DB9-E347-A2A3-5E0A516BD919}" srcOrd="0" destOrd="0" presId="urn:microsoft.com/office/officeart/2005/8/layout/hierarchy1"/>
    <dgm:cxn modelId="{1B37B392-D685-CB47-862F-CAA36155ED0C}" srcId="{CE72D2A9-800E-1D44-83D7-29FF5BDCAD8B}" destId="{7AF5EC83-52F7-8643-8F78-E11F885E1E74}" srcOrd="0" destOrd="0" parTransId="{060E7439-2D72-9542-95CF-1AC4CC02AF61}" sibTransId="{F6AB1CEB-3C97-4140-81CF-757ADCFC67B0}"/>
    <dgm:cxn modelId="{B44B2ED5-DEBF-3B47-A07C-916694ED6045}" srcId="{F4BF9970-B722-5F40-8516-E092944B0CF6}" destId="{4042FDC0-39CC-B940-BEFB-C90D9340047B}" srcOrd="3" destOrd="0" parTransId="{C255BD9B-FAE8-B543-849B-51D92AE399CB}" sibTransId="{810E396F-4336-0946-B79A-943C58FF5DB6}"/>
    <dgm:cxn modelId="{7F9390FA-9B50-604F-9078-1E7473012FA8}" srcId="{F4BF9970-B722-5F40-8516-E092944B0CF6}" destId="{1E31AB17-AE21-8D4C-AB3D-D4A9779F0EF8}" srcOrd="1" destOrd="0" parTransId="{EFDE2C38-A2E5-334B-B657-97A95E153D69}" sibTransId="{881178AF-6363-BC41-A908-70F29AAC0AFF}"/>
    <dgm:cxn modelId="{7898FC97-DD5C-984A-8062-22257A678C09}" srcId="{1E31AB17-AE21-8D4C-AB3D-D4A9779F0EF8}" destId="{CE72D2A9-800E-1D44-83D7-29FF5BDCAD8B}" srcOrd="1" destOrd="0" parTransId="{9F8B070C-D4DB-474B-8B17-F494F3CD7D78}" sibTransId="{F7621C54-B316-7B4A-B586-2F17CD12EB57}"/>
    <dgm:cxn modelId="{E63B9B30-7A9F-4E1D-9AA8-2120C9712C77}" type="presOf" srcId="{060E7439-2D72-9542-95CF-1AC4CC02AF61}" destId="{E74C4035-4923-254A-9299-749FF28CA7C2}" srcOrd="0" destOrd="0" presId="urn:microsoft.com/office/officeart/2005/8/layout/hierarchy1"/>
    <dgm:cxn modelId="{C4AAB01A-A20C-4638-80C8-D230C2D1CE3C}" type="presOf" srcId="{2BCD9E3B-0CF2-4245-964B-47AEA1E3DB04}" destId="{37250AB0-8768-7744-9533-6BCA8EFF06DA}" srcOrd="0" destOrd="0" presId="urn:microsoft.com/office/officeart/2005/8/layout/hierarchy1"/>
    <dgm:cxn modelId="{369D72F5-0877-E142-9E76-E8CFC679FF29}" srcId="{1E31AB17-AE21-8D4C-AB3D-D4A9779F0EF8}" destId="{1B39E72C-1B17-2D45-9F20-88A10A454EC1}" srcOrd="0" destOrd="0" parTransId="{A1C2D994-FB7E-FA46-BEEF-F4C96B1C63D0}" sibTransId="{72532393-114B-5C40-97BB-E5AE5F8C2A4C}"/>
    <dgm:cxn modelId="{281E0F45-11AF-6641-8EC8-63B777352501}" srcId="{F4BF9970-B722-5F40-8516-E092944B0CF6}" destId="{2BCD9E3B-0CF2-4245-964B-47AEA1E3DB04}" srcOrd="2" destOrd="0" parTransId="{232B69D5-9170-AB4D-A324-245131CB173A}" sibTransId="{D8C1F433-44B7-2B45-8414-788CCEFC6BB0}"/>
    <dgm:cxn modelId="{F535126B-54CD-4B73-9ED1-9D872B8A893E}" type="presOf" srcId="{482ED0F6-2F63-3A45-A5C9-0FD563DBBE87}" destId="{F6B3C078-6958-2C45-8565-A5F70E3D3A4C}" srcOrd="0" destOrd="0" presId="urn:microsoft.com/office/officeart/2005/8/layout/hierarchy1"/>
    <dgm:cxn modelId="{51525432-D037-4F65-AB24-B4FD82FAA100}" type="presOf" srcId="{B2DA8F08-1C11-3449-9B62-07B84223FCFC}" destId="{63B0E0A7-6EE3-A04C-87A7-155B519CA10E}" srcOrd="0" destOrd="0" presId="urn:microsoft.com/office/officeart/2005/8/layout/hierarchy1"/>
    <dgm:cxn modelId="{C3D85C23-7FD3-4C9D-A139-F48CA1AB3CFA}" type="presOf" srcId="{CE72D2A9-800E-1D44-83D7-29FF5BDCAD8B}" destId="{6F78F671-5728-7842-9788-2153A3AE8107}" srcOrd="0" destOrd="0" presId="urn:microsoft.com/office/officeart/2005/8/layout/hierarchy1"/>
    <dgm:cxn modelId="{E43A9581-384B-4BA6-9EF7-DDB0E5D7C871}" type="presOf" srcId="{232B69D5-9170-AB4D-A324-245131CB173A}" destId="{76010402-C9B4-D04D-8ACA-5ACEF8C136F7}" srcOrd="0" destOrd="0" presId="urn:microsoft.com/office/officeart/2005/8/layout/hierarchy1"/>
    <dgm:cxn modelId="{79FC8295-85C9-424C-91C6-F959D0028614}" srcId="{1B39E72C-1B17-2D45-9F20-88A10A454EC1}" destId="{7995CC6D-8776-2049-8278-4243C32BE6DE}" srcOrd="0" destOrd="0" parTransId="{BEF6BD10-FD79-784D-8C61-86A8CE5B3421}" sibTransId="{5DCA27EF-F24D-4845-BEF5-BF80E35A6215}"/>
    <dgm:cxn modelId="{1D4F6CD0-CFFE-0D4C-B0F5-DA57668AC148}" srcId="{1B39E72C-1B17-2D45-9F20-88A10A454EC1}" destId="{CC7A44D5-B2B9-B746-AAB7-B2088D5F22A8}" srcOrd="1" destOrd="0" parTransId="{34F4BF6C-9579-964A-BEA6-DFED2BF276B5}" sibTransId="{5E322D61-D153-DF40-9F94-E2EF553FF55D}"/>
    <dgm:cxn modelId="{951C468E-59D9-4954-9570-4801F5B2F88A}" type="presOf" srcId="{9F8B070C-D4DB-474B-8B17-F494F3CD7D78}" destId="{E9FDA9AF-1D96-4F42-B6E6-2E123A2D1202}" srcOrd="0" destOrd="0" presId="urn:microsoft.com/office/officeart/2005/8/layout/hierarchy1"/>
    <dgm:cxn modelId="{5DC43026-6D7C-4D18-9EC5-9C00745A14F0}" type="presOf" srcId="{1E31AB17-AE21-8D4C-AB3D-D4A9779F0EF8}" destId="{D53125BF-4F04-264C-8C88-12B4EFA11B82}" srcOrd="0" destOrd="0" presId="urn:microsoft.com/office/officeart/2005/8/layout/hierarchy1"/>
    <dgm:cxn modelId="{CF30127F-6D3D-4329-B373-4A582C89C38A}" type="presOf" srcId="{7995CC6D-8776-2049-8278-4243C32BE6DE}" destId="{1994C418-9DE9-284B-8419-EACA443FE821}" srcOrd="0" destOrd="0" presId="urn:microsoft.com/office/officeart/2005/8/layout/hierarchy1"/>
    <dgm:cxn modelId="{C12A5756-7793-4385-92F9-B68C721D1AE1}" type="presOf" srcId="{A1C2D994-FB7E-FA46-BEEF-F4C96B1C63D0}" destId="{5E4E17A1-E970-3D4F-96EE-815D54BD3D79}" srcOrd="0" destOrd="0" presId="urn:microsoft.com/office/officeart/2005/8/layout/hierarchy1"/>
    <dgm:cxn modelId="{F42F22F3-4C39-46C4-AFCB-44E693A1E95D}" type="presOf" srcId="{EFDE2C38-A2E5-334B-B657-97A95E153D69}" destId="{234FF286-47B8-0E47-BD8F-400260EC1B67}" srcOrd="0" destOrd="0" presId="urn:microsoft.com/office/officeart/2005/8/layout/hierarchy1"/>
    <dgm:cxn modelId="{A9D744E8-2CA7-4C0A-965A-2146013B4E3F}" type="presOf" srcId="{F4BF9970-B722-5F40-8516-E092944B0CF6}" destId="{0719BB2F-FAFD-3546-8818-BF572D237791}" srcOrd="0" destOrd="0" presId="urn:microsoft.com/office/officeart/2005/8/layout/hierarchy1"/>
    <dgm:cxn modelId="{296F0008-5D8D-3F42-8F85-18B410D1D17E}" srcId="{CE72D2A9-800E-1D44-83D7-29FF5BDCAD8B}" destId="{ECF64A1E-47B5-0240-B75F-67260C0ACE2F}" srcOrd="1" destOrd="0" parTransId="{31786B3F-31E3-B14F-B330-C1A5B10F1E74}" sibTransId="{A05A61B5-EFFC-D24E-B174-A964FAB8B80D}"/>
    <dgm:cxn modelId="{5BF99D5F-41F0-4C1F-A9AA-59625637DB97}" type="presOf" srcId="{34F4BF6C-9579-964A-BEA6-DFED2BF276B5}" destId="{DB2F7A11-8ACA-EC49-93AF-B3286A86247A}" srcOrd="0" destOrd="0" presId="urn:microsoft.com/office/officeart/2005/8/layout/hierarchy1"/>
    <dgm:cxn modelId="{B81813C0-2EC7-4630-BFD4-FEBDEAD8B789}" type="presParOf" srcId="{63B0E0A7-6EE3-A04C-87A7-155B519CA10E}" destId="{C0DC7B4E-B3F3-4043-9D91-4A409291C73D}" srcOrd="0" destOrd="0" presId="urn:microsoft.com/office/officeart/2005/8/layout/hierarchy1"/>
    <dgm:cxn modelId="{EDA613F3-D101-4DD8-9BDF-6644EAE65C54}" type="presParOf" srcId="{C0DC7B4E-B3F3-4043-9D91-4A409291C73D}" destId="{57007F24-8632-EF4D-9FC0-6A31A1EBED92}" srcOrd="0" destOrd="0" presId="urn:microsoft.com/office/officeart/2005/8/layout/hierarchy1"/>
    <dgm:cxn modelId="{F724E085-73C2-4297-8C11-66C71FA1674F}" type="presParOf" srcId="{57007F24-8632-EF4D-9FC0-6A31A1EBED92}" destId="{C9C6E7EB-C736-6944-ABBF-4D50158236B0}" srcOrd="0" destOrd="0" presId="urn:microsoft.com/office/officeart/2005/8/layout/hierarchy1"/>
    <dgm:cxn modelId="{E155647F-C36F-4891-A497-3529D512B39A}" type="presParOf" srcId="{57007F24-8632-EF4D-9FC0-6A31A1EBED92}" destId="{0719BB2F-FAFD-3546-8818-BF572D237791}" srcOrd="1" destOrd="0" presId="urn:microsoft.com/office/officeart/2005/8/layout/hierarchy1"/>
    <dgm:cxn modelId="{97320256-5F17-455B-9296-B0A7C5FF7444}" type="presParOf" srcId="{C0DC7B4E-B3F3-4043-9D91-4A409291C73D}" destId="{56D2BE00-A9F3-5644-B521-E0CBD17615F8}" srcOrd="1" destOrd="0" presId="urn:microsoft.com/office/officeart/2005/8/layout/hierarchy1"/>
    <dgm:cxn modelId="{C9DAAABB-3D46-492A-A433-5F28DF1F8D4F}" type="presParOf" srcId="{56D2BE00-A9F3-5644-B521-E0CBD17615F8}" destId="{F6B3C078-6958-2C45-8565-A5F70E3D3A4C}" srcOrd="0" destOrd="0" presId="urn:microsoft.com/office/officeart/2005/8/layout/hierarchy1"/>
    <dgm:cxn modelId="{FB9DA4E5-DF9D-48CF-B61D-A2A765CE29F2}" type="presParOf" srcId="{56D2BE00-A9F3-5644-B521-E0CBD17615F8}" destId="{56F73E94-FAB2-2641-90BD-16F241742332}" srcOrd="1" destOrd="0" presId="urn:microsoft.com/office/officeart/2005/8/layout/hierarchy1"/>
    <dgm:cxn modelId="{886151F7-69C4-4F11-B0FB-97C86956C840}" type="presParOf" srcId="{56F73E94-FAB2-2641-90BD-16F241742332}" destId="{33C83D29-AA41-A344-9E14-B56B594D72BE}" srcOrd="0" destOrd="0" presId="urn:microsoft.com/office/officeart/2005/8/layout/hierarchy1"/>
    <dgm:cxn modelId="{1182EA7C-1826-477F-B9F7-FDBAB743FB88}" type="presParOf" srcId="{33C83D29-AA41-A344-9E14-B56B594D72BE}" destId="{2B20A406-2ED9-B645-8728-5ECFB03E1967}" srcOrd="0" destOrd="0" presId="urn:microsoft.com/office/officeart/2005/8/layout/hierarchy1"/>
    <dgm:cxn modelId="{1E66C571-7E10-4403-B9E4-55086D0416BA}" type="presParOf" srcId="{33C83D29-AA41-A344-9E14-B56B594D72BE}" destId="{C8DD8471-845B-214B-AEA1-CE78F07FB9E1}" srcOrd="1" destOrd="0" presId="urn:microsoft.com/office/officeart/2005/8/layout/hierarchy1"/>
    <dgm:cxn modelId="{232A42B4-042D-4F60-8BC9-0F2B0A7ECB94}" type="presParOf" srcId="{56F73E94-FAB2-2641-90BD-16F241742332}" destId="{CFD7D6E6-DC24-8446-AB17-C97E40A60D88}" srcOrd="1" destOrd="0" presId="urn:microsoft.com/office/officeart/2005/8/layout/hierarchy1"/>
    <dgm:cxn modelId="{D2FD9A3F-D490-40A9-A47C-5C24D69DA712}" type="presParOf" srcId="{56D2BE00-A9F3-5644-B521-E0CBD17615F8}" destId="{234FF286-47B8-0E47-BD8F-400260EC1B67}" srcOrd="2" destOrd="0" presId="urn:microsoft.com/office/officeart/2005/8/layout/hierarchy1"/>
    <dgm:cxn modelId="{58A1A2E7-9495-48C0-9117-85593156FB1D}" type="presParOf" srcId="{56D2BE00-A9F3-5644-B521-E0CBD17615F8}" destId="{DB6F48A3-A0B6-8F4F-857A-4B4F4127F20A}" srcOrd="3" destOrd="0" presId="urn:microsoft.com/office/officeart/2005/8/layout/hierarchy1"/>
    <dgm:cxn modelId="{BECDAD30-0BDE-4665-9433-3AB0AF211EEE}" type="presParOf" srcId="{DB6F48A3-A0B6-8F4F-857A-4B4F4127F20A}" destId="{F8E62F58-300D-ED4A-8695-E11C984C9816}" srcOrd="0" destOrd="0" presId="urn:microsoft.com/office/officeart/2005/8/layout/hierarchy1"/>
    <dgm:cxn modelId="{5A842E3E-6C90-45C4-9D49-4490EC702A0D}" type="presParOf" srcId="{F8E62F58-300D-ED4A-8695-E11C984C9816}" destId="{9FF65689-259A-F946-B484-B03DD7E608F4}" srcOrd="0" destOrd="0" presId="urn:microsoft.com/office/officeart/2005/8/layout/hierarchy1"/>
    <dgm:cxn modelId="{7C545DEE-B8E4-4E68-9176-58D49A6C655F}" type="presParOf" srcId="{F8E62F58-300D-ED4A-8695-E11C984C9816}" destId="{D53125BF-4F04-264C-8C88-12B4EFA11B82}" srcOrd="1" destOrd="0" presId="urn:microsoft.com/office/officeart/2005/8/layout/hierarchy1"/>
    <dgm:cxn modelId="{F35B986C-717D-4F25-B54F-D43C27566C26}" type="presParOf" srcId="{DB6F48A3-A0B6-8F4F-857A-4B4F4127F20A}" destId="{1E69B37C-121C-1D4A-B22B-A40AF0897581}" srcOrd="1" destOrd="0" presId="urn:microsoft.com/office/officeart/2005/8/layout/hierarchy1"/>
    <dgm:cxn modelId="{8AA44C28-756B-42F6-8B15-69E11DE0E48E}" type="presParOf" srcId="{1E69B37C-121C-1D4A-B22B-A40AF0897581}" destId="{5E4E17A1-E970-3D4F-96EE-815D54BD3D79}" srcOrd="0" destOrd="0" presId="urn:microsoft.com/office/officeart/2005/8/layout/hierarchy1"/>
    <dgm:cxn modelId="{82A887FB-6657-4115-A033-07F33D184EAE}" type="presParOf" srcId="{1E69B37C-121C-1D4A-B22B-A40AF0897581}" destId="{9CED5D20-126F-4B43-8FF5-9FDEFF440E3D}" srcOrd="1" destOrd="0" presId="urn:microsoft.com/office/officeart/2005/8/layout/hierarchy1"/>
    <dgm:cxn modelId="{1D975DBD-A09C-41C3-8F59-6F8854C73623}" type="presParOf" srcId="{9CED5D20-126F-4B43-8FF5-9FDEFF440E3D}" destId="{1E205DFA-723B-E14C-947F-0E849330852D}" srcOrd="0" destOrd="0" presId="urn:microsoft.com/office/officeart/2005/8/layout/hierarchy1"/>
    <dgm:cxn modelId="{48FAF376-154F-4C7A-81A8-DC71F83E927C}" type="presParOf" srcId="{1E205DFA-723B-E14C-947F-0E849330852D}" destId="{4B471329-3DFA-1841-97C9-E631E9581D16}" srcOrd="0" destOrd="0" presId="urn:microsoft.com/office/officeart/2005/8/layout/hierarchy1"/>
    <dgm:cxn modelId="{1011A2B2-0312-434F-B4C3-CF9841B63F57}" type="presParOf" srcId="{1E205DFA-723B-E14C-947F-0E849330852D}" destId="{3FC6175F-996E-4842-8927-CCA758EED419}" srcOrd="1" destOrd="0" presId="urn:microsoft.com/office/officeart/2005/8/layout/hierarchy1"/>
    <dgm:cxn modelId="{9D180848-8E43-4262-998B-0B2C79241B68}" type="presParOf" srcId="{9CED5D20-126F-4B43-8FF5-9FDEFF440E3D}" destId="{B05DF15D-3EFB-2348-9D53-277AFACE2120}" srcOrd="1" destOrd="0" presId="urn:microsoft.com/office/officeart/2005/8/layout/hierarchy1"/>
    <dgm:cxn modelId="{DA0FC491-510D-445F-B1F4-C598D6395BB3}" type="presParOf" srcId="{B05DF15D-3EFB-2348-9D53-277AFACE2120}" destId="{4FB6E5BC-D325-B64D-9A0C-F21351393FC6}" srcOrd="0" destOrd="0" presId="urn:microsoft.com/office/officeart/2005/8/layout/hierarchy1"/>
    <dgm:cxn modelId="{241B575D-F3E5-4A87-B1D5-7D44E7880FBA}" type="presParOf" srcId="{B05DF15D-3EFB-2348-9D53-277AFACE2120}" destId="{D64EF642-664E-6446-97A1-8AB8708B9A70}" srcOrd="1" destOrd="0" presId="urn:microsoft.com/office/officeart/2005/8/layout/hierarchy1"/>
    <dgm:cxn modelId="{970A4316-D6E7-4963-9673-6418AC58A6FA}" type="presParOf" srcId="{D64EF642-664E-6446-97A1-8AB8708B9A70}" destId="{32B620FE-2F4B-5642-9C41-8DA3F0D7A1C0}" srcOrd="0" destOrd="0" presId="urn:microsoft.com/office/officeart/2005/8/layout/hierarchy1"/>
    <dgm:cxn modelId="{D3CDFDF3-3E0D-4124-AB6A-B9326DECFAD3}" type="presParOf" srcId="{32B620FE-2F4B-5642-9C41-8DA3F0D7A1C0}" destId="{140950ED-7F10-264D-8153-F5E62F6EB161}" srcOrd="0" destOrd="0" presId="urn:microsoft.com/office/officeart/2005/8/layout/hierarchy1"/>
    <dgm:cxn modelId="{00974C0B-EED3-49FC-83C7-94C8DAAEE41B}" type="presParOf" srcId="{32B620FE-2F4B-5642-9C41-8DA3F0D7A1C0}" destId="{1994C418-9DE9-284B-8419-EACA443FE821}" srcOrd="1" destOrd="0" presId="urn:microsoft.com/office/officeart/2005/8/layout/hierarchy1"/>
    <dgm:cxn modelId="{9A2D8610-4945-4153-91D9-EFBB7E112CB2}" type="presParOf" srcId="{D64EF642-664E-6446-97A1-8AB8708B9A70}" destId="{F8A17B12-7933-274D-825C-19B25BB7806D}" srcOrd="1" destOrd="0" presId="urn:microsoft.com/office/officeart/2005/8/layout/hierarchy1"/>
    <dgm:cxn modelId="{7E2D3B86-832B-489F-8E39-18DC79E522EE}" type="presParOf" srcId="{B05DF15D-3EFB-2348-9D53-277AFACE2120}" destId="{DB2F7A11-8ACA-EC49-93AF-B3286A86247A}" srcOrd="2" destOrd="0" presId="urn:microsoft.com/office/officeart/2005/8/layout/hierarchy1"/>
    <dgm:cxn modelId="{994AF87F-3734-4229-AE51-2EB3927C403A}" type="presParOf" srcId="{B05DF15D-3EFB-2348-9D53-277AFACE2120}" destId="{8B670E74-850E-F349-86AB-28C45003CBAA}" srcOrd="3" destOrd="0" presId="urn:microsoft.com/office/officeart/2005/8/layout/hierarchy1"/>
    <dgm:cxn modelId="{1B8854E0-D076-4833-9761-46C9E55B8DFD}" type="presParOf" srcId="{8B670E74-850E-F349-86AB-28C45003CBAA}" destId="{7281FB62-0475-644B-88A7-088E60904758}" srcOrd="0" destOrd="0" presId="urn:microsoft.com/office/officeart/2005/8/layout/hierarchy1"/>
    <dgm:cxn modelId="{898425D6-589C-4B8A-A4EC-F6D8B8F1F08B}" type="presParOf" srcId="{7281FB62-0475-644B-88A7-088E60904758}" destId="{C53A272F-46D3-7649-ADD3-73EC5D8D871B}" srcOrd="0" destOrd="0" presId="urn:microsoft.com/office/officeart/2005/8/layout/hierarchy1"/>
    <dgm:cxn modelId="{FEC2BCF2-455A-40A7-9111-7B12D6009494}" type="presParOf" srcId="{7281FB62-0475-644B-88A7-088E60904758}" destId="{F8C4C470-83BB-AB43-B995-2774EA41D77C}" srcOrd="1" destOrd="0" presId="urn:microsoft.com/office/officeart/2005/8/layout/hierarchy1"/>
    <dgm:cxn modelId="{3EAB4F22-E6C5-42EB-A26A-B72141484554}" type="presParOf" srcId="{8B670E74-850E-F349-86AB-28C45003CBAA}" destId="{22359152-F195-EE49-BD1B-E6C54C59DED0}" srcOrd="1" destOrd="0" presId="urn:microsoft.com/office/officeart/2005/8/layout/hierarchy1"/>
    <dgm:cxn modelId="{83A030DC-D4FD-4515-AD42-45A9745550A4}" type="presParOf" srcId="{1E69B37C-121C-1D4A-B22B-A40AF0897581}" destId="{E9FDA9AF-1D96-4F42-B6E6-2E123A2D1202}" srcOrd="2" destOrd="0" presId="urn:microsoft.com/office/officeart/2005/8/layout/hierarchy1"/>
    <dgm:cxn modelId="{CD627A5F-CE58-45E6-BFF0-887E03D32152}" type="presParOf" srcId="{1E69B37C-121C-1D4A-B22B-A40AF0897581}" destId="{68D76CDD-9405-1742-9180-C64390539D59}" srcOrd="3" destOrd="0" presId="urn:microsoft.com/office/officeart/2005/8/layout/hierarchy1"/>
    <dgm:cxn modelId="{59388310-871E-49C4-AFAA-E44AD2FB9F28}" type="presParOf" srcId="{68D76CDD-9405-1742-9180-C64390539D59}" destId="{FB4C2055-508C-264E-9AC1-2B915E424FAD}" srcOrd="0" destOrd="0" presId="urn:microsoft.com/office/officeart/2005/8/layout/hierarchy1"/>
    <dgm:cxn modelId="{657F8DA1-C279-4C54-9EC3-EEF32D00CD8C}" type="presParOf" srcId="{FB4C2055-508C-264E-9AC1-2B915E424FAD}" destId="{79DF1FE0-04FA-9349-95A9-DA01E6DA4625}" srcOrd="0" destOrd="0" presId="urn:microsoft.com/office/officeart/2005/8/layout/hierarchy1"/>
    <dgm:cxn modelId="{AFD37326-F094-43FB-BEF8-71DE973EEFBD}" type="presParOf" srcId="{FB4C2055-508C-264E-9AC1-2B915E424FAD}" destId="{6F78F671-5728-7842-9788-2153A3AE8107}" srcOrd="1" destOrd="0" presId="urn:microsoft.com/office/officeart/2005/8/layout/hierarchy1"/>
    <dgm:cxn modelId="{172F24DB-AA11-4EC6-82F5-9F956624585C}" type="presParOf" srcId="{68D76CDD-9405-1742-9180-C64390539D59}" destId="{B57C80D7-BA65-6142-ADC3-8E40EB060EFC}" srcOrd="1" destOrd="0" presId="urn:microsoft.com/office/officeart/2005/8/layout/hierarchy1"/>
    <dgm:cxn modelId="{4302ED8B-D5CA-4079-B45F-1AED70454E53}" type="presParOf" srcId="{B57C80D7-BA65-6142-ADC3-8E40EB060EFC}" destId="{E74C4035-4923-254A-9299-749FF28CA7C2}" srcOrd="0" destOrd="0" presId="urn:microsoft.com/office/officeart/2005/8/layout/hierarchy1"/>
    <dgm:cxn modelId="{CE0F7834-B424-4BE5-AE8F-FCE97CCAF057}" type="presParOf" srcId="{B57C80D7-BA65-6142-ADC3-8E40EB060EFC}" destId="{05D5F450-DF0D-5241-841B-DCFBDD3668CB}" srcOrd="1" destOrd="0" presId="urn:microsoft.com/office/officeart/2005/8/layout/hierarchy1"/>
    <dgm:cxn modelId="{0BDB008B-C269-4B75-8B29-37392A26BAC5}" type="presParOf" srcId="{05D5F450-DF0D-5241-841B-DCFBDD3668CB}" destId="{AEF52A63-3B01-C44D-B953-40775C984732}" srcOrd="0" destOrd="0" presId="urn:microsoft.com/office/officeart/2005/8/layout/hierarchy1"/>
    <dgm:cxn modelId="{2CFEB831-C969-4E4A-9D2A-A9ADD70C8DDA}" type="presParOf" srcId="{AEF52A63-3B01-C44D-B953-40775C984732}" destId="{949D421B-ABA6-3B48-A225-AE8A7CDA9A76}" srcOrd="0" destOrd="0" presId="urn:microsoft.com/office/officeart/2005/8/layout/hierarchy1"/>
    <dgm:cxn modelId="{1A3416A0-F672-4B9A-B526-2F24409FE14F}" type="presParOf" srcId="{AEF52A63-3B01-C44D-B953-40775C984732}" destId="{7E514AEF-2583-E040-921B-37DB3AEFCC9F}" srcOrd="1" destOrd="0" presId="urn:microsoft.com/office/officeart/2005/8/layout/hierarchy1"/>
    <dgm:cxn modelId="{69EBCBFD-2A3B-4CED-959A-DB803D92360D}" type="presParOf" srcId="{05D5F450-DF0D-5241-841B-DCFBDD3668CB}" destId="{2BEADCC2-3E68-304B-9E5A-7EE48CDE1FB2}" srcOrd="1" destOrd="0" presId="urn:microsoft.com/office/officeart/2005/8/layout/hierarchy1"/>
    <dgm:cxn modelId="{B213AC7F-C2AD-47D0-983B-3CEC7872668C}" type="presParOf" srcId="{B57C80D7-BA65-6142-ADC3-8E40EB060EFC}" destId="{1225C665-0012-3844-BEFB-A7B86819ED4D}" srcOrd="2" destOrd="0" presId="urn:microsoft.com/office/officeart/2005/8/layout/hierarchy1"/>
    <dgm:cxn modelId="{8734EE93-940F-4888-B101-C34D601D7022}" type="presParOf" srcId="{B57C80D7-BA65-6142-ADC3-8E40EB060EFC}" destId="{DBA4A2FA-17F5-364B-83F0-B53455E975B4}" srcOrd="3" destOrd="0" presId="urn:microsoft.com/office/officeart/2005/8/layout/hierarchy1"/>
    <dgm:cxn modelId="{0EEF93D5-29BD-47A7-AEF6-A6CF446166FB}" type="presParOf" srcId="{DBA4A2FA-17F5-364B-83F0-B53455E975B4}" destId="{7280C621-A98C-A04B-A068-62E5E70D5438}" srcOrd="0" destOrd="0" presId="urn:microsoft.com/office/officeart/2005/8/layout/hierarchy1"/>
    <dgm:cxn modelId="{71E2EFE5-26CE-4A11-806A-6C5D74239986}" type="presParOf" srcId="{7280C621-A98C-A04B-A068-62E5E70D5438}" destId="{2BD827A8-293F-724A-9A1D-605D4670527B}" srcOrd="0" destOrd="0" presId="urn:microsoft.com/office/officeart/2005/8/layout/hierarchy1"/>
    <dgm:cxn modelId="{60BAA771-14AE-43D4-B519-5AEE9565D9DB}" type="presParOf" srcId="{7280C621-A98C-A04B-A068-62E5E70D5438}" destId="{8E77FEAC-A91D-B947-B29E-CA3740F76548}" srcOrd="1" destOrd="0" presId="urn:microsoft.com/office/officeart/2005/8/layout/hierarchy1"/>
    <dgm:cxn modelId="{D1DFB241-7F43-460D-8E1E-84C0A343BD29}" type="presParOf" srcId="{DBA4A2FA-17F5-364B-83F0-B53455E975B4}" destId="{9AA82EA1-D90D-4344-9A2F-15EFE379B765}" srcOrd="1" destOrd="0" presId="urn:microsoft.com/office/officeart/2005/8/layout/hierarchy1"/>
    <dgm:cxn modelId="{A287009F-2831-4FF8-928E-8C7AB7DC236A}" type="presParOf" srcId="{56D2BE00-A9F3-5644-B521-E0CBD17615F8}" destId="{76010402-C9B4-D04D-8ACA-5ACEF8C136F7}" srcOrd="4" destOrd="0" presId="urn:microsoft.com/office/officeart/2005/8/layout/hierarchy1"/>
    <dgm:cxn modelId="{B0D6FD95-71BF-4725-ABE4-6A4CB8285C0C}" type="presParOf" srcId="{56D2BE00-A9F3-5644-B521-E0CBD17615F8}" destId="{B2E63AD7-9391-8B43-B024-11F74864387A}" srcOrd="5" destOrd="0" presId="urn:microsoft.com/office/officeart/2005/8/layout/hierarchy1"/>
    <dgm:cxn modelId="{4A8F7C09-C17D-4AD9-8B0F-520D05F80959}" type="presParOf" srcId="{B2E63AD7-9391-8B43-B024-11F74864387A}" destId="{C36B56A1-76AF-B948-8610-380862C1E1C9}" srcOrd="0" destOrd="0" presId="urn:microsoft.com/office/officeart/2005/8/layout/hierarchy1"/>
    <dgm:cxn modelId="{1741525F-4A24-4F0A-B688-D65663AE2203}" type="presParOf" srcId="{C36B56A1-76AF-B948-8610-380862C1E1C9}" destId="{085F77C9-9B1D-0B4C-AA12-38E1961F1A16}" srcOrd="0" destOrd="0" presId="urn:microsoft.com/office/officeart/2005/8/layout/hierarchy1"/>
    <dgm:cxn modelId="{4A0433CD-8341-4A1C-A8D9-0EDEB0DC0446}" type="presParOf" srcId="{C36B56A1-76AF-B948-8610-380862C1E1C9}" destId="{37250AB0-8768-7744-9533-6BCA8EFF06DA}" srcOrd="1" destOrd="0" presId="urn:microsoft.com/office/officeart/2005/8/layout/hierarchy1"/>
    <dgm:cxn modelId="{911D5263-A799-457D-BAB9-AAA1C8D74DB1}" type="presParOf" srcId="{B2E63AD7-9391-8B43-B024-11F74864387A}" destId="{90264459-2408-9049-AEA4-BCC0D00C6720}" srcOrd="1" destOrd="0" presId="urn:microsoft.com/office/officeart/2005/8/layout/hierarchy1"/>
    <dgm:cxn modelId="{5ECA7FC6-3D98-4AEE-B542-77F1AE307E79}" type="presParOf" srcId="{56D2BE00-A9F3-5644-B521-E0CBD17615F8}" destId="{B48291D9-E33B-7B42-9323-30B4A39289DB}" srcOrd="6" destOrd="0" presId="urn:microsoft.com/office/officeart/2005/8/layout/hierarchy1"/>
    <dgm:cxn modelId="{9BD2BC27-1F0A-4B2D-A40E-54496DB6D2EF}" type="presParOf" srcId="{56D2BE00-A9F3-5644-B521-E0CBD17615F8}" destId="{C77ECB00-A669-EF49-9DD9-942615466179}" srcOrd="7" destOrd="0" presId="urn:microsoft.com/office/officeart/2005/8/layout/hierarchy1"/>
    <dgm:cxn modelId="{0CD94208-3C4B-4C99-9240-3DAC9C65E888}" type="presParOf" srcId="{C77ECB00-A669-EF49-9DD9-942615466179}" destId="{168DEFF7-88D4-5D40-9D0A-5C33481CD5E1}" srcOrd="0" destOrd="0" presId="urn:microsoft.com/office/officeart/2005/8/layout/hierarchy1"/>
    <dgm:cxn modelId="{3AC91E61-2E78-4EB1-9BA6-6BFF63A5B959}" type="presParOf" srcId="{168DEFF7-88D4-5D40-9D0A-5C33481CD5E1}" destId="{783AF56B-6A12-014E-B576-70C6D4F629EA}" srcOrd="0" destOrd="0" presId="urn:microsoft.com/office/officeart/2005/8/layout/hierarchy1"/>
    <dgm:cxn modelId="{763F79B9-B971-43C2-BF78-2E9FAFDC7F88}" type="presParOf" srcId="{168DEFF7-88D4-5D40-9D0A-5C33481CD5E1}" destId="{1D512FB1-4DB9-E347-A2A3-5E0A516BD919}" srcOrd="1" destOrd="0" presId="urn:microsoft.com/office/officeart/2005/8/layout/hierarchy1"/>
    <dgm:cxn modelId="{91D97057-5115-4284-92BB-7FCED0653EED}" type="presParOf" srcId="{C77ECB00-A669-EF49-9DD9-942615466179}" destId="{E68710A0-3609-4449-AEB4-6FBE93BA4D7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DA8F08-1C11-3449-9B62-07B84223FCFC}" type="doc">
      <dgm:prSet loTypeId="urn:microsoft.com/office/officeart/2005/8/layout/hierarchy1" loCatId="" qsTypeId="urn:microsoft.com/office/officeart/2005/8/quickstyle/3D2" qsCatId="3D" csTypeId="urn:microsoft.com/office/officeart/2005/8/colors/accent1_2" csCatId="accent1" phldr="1"/>
      <dgm:spPr/>
      <dgm:t>
        <a:bodyPr/>
        <a:lstStyle/>
        <a:p>
          <a:endParaRPr lang="en-US"/>
        </a:p>
      </dgm:t>
    </dgm:pt>
    <dgm:pt modelId="{F4BF9970-B722-5F40-8516-E092944B0CF6}">
      <dgm:prSet phldrT="[Text]"/>
      <dgm:spPr/>
      <dgm:t>
        <a:bodyPr/>
        <a:lstStyle/>
        <a:p>
          <a:r>
            <a:rPr lang="en-US" dirty="0" smtClean="0"/>
            <a:t>Immigration</a:t>
          </a:r>
          <a:r>
            <a:rPr lang="en-US" baseline="0" dirty="0" smtClean="0"/>
            <a:t> status</a:t>
          </a:r>
          <a:endParaRPr lang="en-US" dirty="0"/>
        </a:p>
      </dgm:t>
    </dgm:pt>
    <dgm:pt modelId="{C5B191C6-E542-5049-BCC0-8E6AE4B63BE4}" type="parTrans" cxnId="{37085672-124E-C14B-A459-E9A640028342}">
      <dgm:prSet/>
      <dgm:spPr/>
      <dgm:t>
        <a:bodyPr/>
        <a:lstStyle/>
        <a:p>
          <a:endParaRPr lang="en-US"/>
        </a:p>
      </dgm:t>
    </dgm:pt>
    <dgm:pt modelId="{988038B5-B820-B142-B409-841E6D82DF12}" type="sibTrans" cxnId="{37085672-124E-C14B-A459-E9A640028342}">
      <dgm:prSet/>
      <dgm:spPr/>
      <dgm:t>
        <a:bodyPr/>
        <a:lstStyle/>
        <a:p>
          <a:endParaRPr lang="en-US"/>
        </a:p>
      </dgm:t>
    </dgm:pt>
    <dgm:pt modelId="{1D7452F8-0B8D-344E-97A6-71873B909541}">
      <dgm:prSet phldrT="[Text]"/>
      <dgm:spPr/>
      <dgm:t>
        <a:bodyPr/>
        <a:lstStyle/>
        <a:p>
          <a:r>
            <a:rPr lang="en-US" dirty="0"/>
            <a:t>Immigrant</a:t>
          </a:r>
        </a:p>
        <a:p>
          <a:r>
            <a:rPr lang="en-US" dirty="0"/>
            <a:t>(permanent resident</a:t>
          </a:r>
          <a:r>
            <a:rPr lang="en-US" dirty="0" smtClean="0"/>
            <a:t>)</a:t>
          </a:r>
        </a:p>
        <a:p>
          <a:r>
            <a:rPr lang="en-US" dirty="0" smtClean="0"/>
            <a:t>(85%)</a:t>
          </a:r>
        </a:p>
        <a:p>
          <a:r>
            <a:rPr lang="en-US" i="1" dirty="0" smtClean="0">
              <a:solidFill>
                <a:srgbClr val="FF0000"/>
              </a:solidFill>
            </a:rPr>
            <a:t>Provincial (may be delay)</a:t>
          </a:r>
          <a:endParaRPr lang="en-US" i="1" dirty="0">
            <a:solidFill>
              <a:srgbClr val="FF0000"/>
            </a:solidFill>
          </a:endParaRPr>
        </a:p>
      </dgm:t>
    </dgm:pt>
    <dgm:pt modelId="{482ED0F6-2F63-3A45-A5C9-0FD563DBBE87}" type="parTrans" cxnId="{66505650-B339-A948-AB6A-BA2219896505}">
      <dgm:prSet/>
      <dgm:spPr/>
      <dgm:t>
        <a:bodyPr/>
        <a:lstStyle/>
        <a:p>
          <a:endParaRPr lang="en-US"/>
        </a:p>
      </dgm:t>
    </dgm:pt>
    <dgm:pt modelId="{98F71C36-DAED-6445-B1F5-267F27EDC771}" type="sibTrans" cxnId="{66505650-B339-A948-AB6A-BA2219896505}">
      <dgm:prSet/>
      <dgm:spPr/>
      <dgm:t>
        <a:bodyPr/>
        <a:lstStyle/>
        <a:p>
          <a:endParaRPr lang="en-US"/>
        </a:p>
      </dgm:t>
    </dgm:pt>
    <dgm:pt modelId="{1E31AB17-AE21-8D4C-AB3D-D4A9779F0EF8}">
      <dgm:prSet phldrT="[Text]"/>
      <dgm:spPr/>
      <dgm:t>
        <a:bodyPr/>
        <a:lstStyle/>
        <a:p>
          <a:r>
            <a:rPr lang="en-US" dirty="0" smtClean="0"/>
            <a:t>Humanitarian</a:t>
          </a:r>
        </a:p>
        <a:p>
          <a:r>
            <a:rPr lang="en-US" dirty="0" smtClean="0"/>
            <a:t>(10%)</a:t>
          </a:r>
          <a:endParaRPr lang="en-US" dirty="0"/>
        </a:p>
      </dgm:t>
    </dgm:pt>
    <dgm:pt modelId="{EFDE2C38-A2E5-334B-B657-97A95E153D69}" type="parTrans" cxnId="{7F9390FA-9B50-604F-9078-1E7473012FA8}">
      <dgm:prSet/>
      <dgm:spPr/>
      <dgm:t>
        <a:bodyPr/>
        <a:lstStyle/>
        <a:p>
          <a:endParaRPr lang="en-US"/>
        </a:p>
      </dgm:t>
    </dgm:pt>
    <dgm:pt modelId="{881178AF-6363-BC41-A908-70F29AAC0AFF}" type="sibTrans" cxnId="{7F9390FA-9B50-604F-9078-1E7473012FA8}">
      <dgm:prSet/>
      <dgm:spPr/>
      <dgm:t>
        <a:bodyPr/>
        <a:lstStyle/>
        <a:p>
          <a:endParaRPr lang="en-US"/>
        </a:p>
      </dgm:t>
    </dgm:pt>
    <dgm:pt modelId="{1B39E72C-1B17-2D45-9F20-88A10A454EC1}">
      <dgm:prSet phldrT="[Text]"/>
      <dgm:spPr/>
      <dgm:t>
        <a:bodyPr/>
        <a:lstStyle/>
        <a:p>
          <a:r>
            <a:rPr lang="en-US" dirty="0"/>
            <a:t>Resettled </a:t>
          </a:r>
          <a:r>
            <a:rPr lang="en-US" dirty="0" smtClean="0"/>
            <a:t>refugee</a:t>
          </a:r>
        </a:p>
        <a:p>
          <a:r>
            <a:rPr lang="en-US" dirty="0" smtClean="0"/>
            <a:t>(permanent </a:t>
          </a:r>
          <a:r>
            <a:rPr lang="en-US" dirty="0"/>
            <a:t>resident</a:t>
          </a:r>
          <a:r>
            <a:rPr lang="en-US" dirty="0" smtClean="0"/>
            <a:t>)</a:t>
          </a:r>
        </a:p>
        <a:p>
          <a:r>
            <a:rPr lang="en-US" i="1" dirty="0" smtClean="0">
              <a:solidFill>
                <a:srgbClr val="FF0000"/>
              </a:solidFill>
            </a:rPr>
            <a:t>Provincial &amp; IFHP</a:t>
          </a:r>
          <a:endParaRPr lang="en-US" i="1" dirty="0">
            <a:solidFill>
              <a:srgbClr val="FF0000"/>
            </a:solidFill>
          </a:endParaRPr>
        </a:p>
      </dgm:t>
    </dgm:pt>
    <dgm:pt modelId="{A1C2D994-FB7E-FA46-BEEF-F4C96B1C63D0}" type="parTrans" cxnId="{369D72F5-0877-E142-9E76-E8CFC679FF29}">
      <dgm:prSet/>
      <dgm:spPr/>
      <dgm:t>
        <a:bodyPr/>
        <a:lstStyle/>
        <a:p>
          <a:endParaRPr lang="en-US"/>
        </a:p>
      </dgm:t>
    </dgm:pt>
    <dgm:pt modelId="{72532393-114B-5C40-97BB-E5AE5F8C2A4C}" type="sibTrans" cxnId="{369D72F5-0877-E142-9E76-E8CFC679FF29}">
      <dgm:prSet/>
      <dgm:spPr/>
      <dgm:t>
        <a:bodyPr/>
        <a:lstStyle/>
        <a:p>
          <a:endParaRPr lang="en-US"/>
        </a:p>
      </dgm:t>
    </dgm:pt>
    <dgm:pt modelId="{2BCD9E3B-0CF2-4245-964B-47AEA1E3DB04}">
      <dgm:prSet/>
      <dgm:spPr/>
      <dgm:t>
        <a:bodyPr/>
        <a:lstStyle/>
        <a:p>
          <a:r>
            <a:rPr lang="en-US" dirty="0"/>
            <a:t>Temporary status (student, visitor, temporary workers</a:t>
          </a:r>
          <a:r>
            <a:rPr lang="en-US" dirty="0" smtClean="0"/>
            <a:t>)</a:t>
          </a:r>
        </a:p>
        <a:p>
          <a:r>
            <a:rPr lang="en-US" dirty="0" smtClean="0"/>
            <a:t>(5%)</a:t>
          </a:r>
          <a:endParaRPr lang="en-US" dirty="0"/>
        </a:p>
      </dgm:t>
    </dgm:pt>
    <dgm:pt modelId="{232B69D5-9170-AB4D-A324-245131CB173A}" type="parTrans" cxnId="{281E0F45-11AF-6641-8EC8-63B777352501}">
      <dgm:prSet/>
      <dgm:spPr/>
      <dgm:t>
        <a:bodyPr/>
        <a:lstStyle/>
        <a:p>
          <a:endParaRPr lang="en-US"/>
        </a:p>
      </dgm:t>
    </dgm:pt>
    <dgm:pt modelId="{D8C1F433-44B7-2B45-8414-788CCEFC6BB0}" type="sibTrans" cxnId="{281E0F45-11AF-6641-8EC8-63B777352501}">
      <dgm:prSet/>
      <dgm:spPr/>
      <dgm:t>
        <a:bodyPr/>
        <a:lstStyle/>
        <a:p>
          <a:endParaRPr lang="en-US"/>
        </a:p>
      </dgm:t>
    </dgm:pt>
    <dgm:pt modelId="{CE72D2A9-800E-1D44-83D7-29FF5BDCAD8B}">
      <dgm:prSet/>
      <dgm:spPr/>
      <dgm:t>
        <a:bodyPr/>
        <a:lstStyle/>
        <a:p>
          <a:r>
            <a:rPr lang="en-US" dirty="0" smtClean="0"/>
            <a:t>Refugee Claimant </a:t>
          </a:r>
          <a:r>
            <a:rPr lang="en-US" dirty="0"/>
            <a:t>(asylum seeker</a:t>
          </a:r>
          <a:r>
            <a:rPr lang="en-US" dirty="0" smtClean="0"/>
            <a:t>)</a:t>
          </a:r>
        </a:p>
        <a:p>
          <a:r>
            <a:rPr lang="en-US" i="1" dirty="0" smtClean="0">
              <a:solidFill>
                <a:srgbClr val="FF0000"/>
              </a:solidFill>
            </a:rPr>
            <a:t>IFHP</a:t>
          </a:r>
          <a:endParaRPr lang="en-US" i="1" dirty="0">
            <a:solidFill>
              <a:srgbClr val="FF0000"/>
            </a:solidFill>
          </a:endParaRPr>
        </a:p>
      </dgm:t>
    </dgm:pt>
    <dgm:pt modelId="{9F8B070C-D4DB-474B-8B17-F494F3CD7D78}" type="parTrans" cxnId="{7898FC97-DD5C-984A-8062-22257A678C09}">
      <dgm:prSet/>
      <dgm:spPr/>
      <dgm:t>
        <a:bodyPr/>
        <a:lstStyle/>
        <a:p>
          <a:endParaRPr lang="en-US"/>
        </a:p>
      </dgm:t>
    </dgm:pt>
    <dgm:pt modelId="{F7621C54-B316-7B4A-B586-2F17CD12EB57}" type="sibTrans" cxnId="{7898FC97-DD5C-984A-8062-22257A678C09}">
      <dgm:prSet/>
      <dgm:spPr/>
      <dgm:t>
        <a:bodyPr/>
        <a:lstStyle/>
        <a:p>
          <a:endParaRPr lang="en-US"/>
        </a:p>
      </dgm:t>
    </dgm:pt>
    <dgm:pt modelId="{7995CC6D-8776-2049-8278-4243C32BE6DE}">
      <dgm:prSet/>
      <dgm:spPr/>
      <dgm:t>
        <a:bodyPr/>
        <a:lstStyle/>
        <a:p>
          <a:r>
            <a:rPr lang="en-US" dirty="0"/>
            <a:t>Government assisted refugee (GAR)</a:t>
          </a:r>
        </a:p>
      </dgm:t>
    </dgm:pt>
    <dgm:pt modelId="{BEF6BD10-FD79-784D-8C61-86A8CE5B3421}" type="parTrans" cxnId="{79FC8295-85C9-424C-91C6-F959D0028614}">
      <dgm:prSet/>
      <dgm:spPr/>
      <dgm:t>
        <a:bodyPr/>
        <a:lstStyle/>
        <a:p>
          <a:endParaRPr lang="en-US"/>
        </a:p>
      </dgm:t>
    </dgm:pt>
    <dgm:pt modelId="{5DCA27EF-F24D-4845-BEF5-BF80E35A6215}" type="sibTrans" cxnId="{79FC8295-85C9-424C-91C6-F959D0028614}">
      <dgm:prSet/>
      <dgm:spPr/>
      <dgm:t>
        <a:bodyPr/>
        <a:lstStyle/>
        <a:p>
          <a:endParaRPr lang="en-US"/>
        </a:p>
      </dgm:t>
    </dgm:pt>
    <dgm:pt modelId="{CC7A44D5-B2B9-B746-AAB7-B2088D5F22A8}">
      <dgm:prSet/>
      <dgm:spPr/>
      <dgm:t>
        <a:bodyPr/>
        <a:lstStyle/>
        <a:p>
          <a:r>
            <a:rPr lang="en-US" dirty="0"/>
            <a:t>Privately sponsored refugee</a:t>
          </a:r>
        </a:p>
      </dgm:t>
    </dgm:pt>
    <dgm:pt modelId="{34F4BF6C-9579-964A-BEA6-DFED2BF276B5}" type="parTrans" cxnId="{1D4F6CD0-CFFE-0D4C-B0F5-DA57668AC148}">
      <dgm:prSet/>
      <dgm:spPr/>
      <dgm:t>
        <a:bodyPr/>
        <a:lstStyle/>
        <a:p>
          <a:endParaRPr lang="en-US"/>
        </a:p>
      </dgm:t>
    </dgm:pt>
    <dgm:pt modelId="{5E322D61-D153-DF40-9F94-E2EF553FF55D}" type="sibTrans" cxnId="{1D4F6CD0-CFFE-0D4C-B0F5-DA57668AC148}">
      <dgm:prSet/>
      <dgm:spPr/>
      <dgm:t>
        <a:bodyPr/>
        <a:lstStyle/>
        <a:p>
          <a:endParaRPr lang="en-US"/>
        </a:p>
      </dgm:t>
    </dgm:pt>
    <dgm:pt modelId="{4042FDC0-39CC-B940-BEFB-C90D9340047B}">
      <dgm:prSet/>
      <dgm:spPr/>
      <dgm:t>
        <a:bodyPr/>
        <a:lstStyle/>
        <a:p>
          <a:r>
            <a:rPr lang="en-US" dirty="0" smtClean="0"/>
            <a:t>Non-status</a:t>
          </a:r>
        </a:p>
        <a:p>
          <a:r>
            <a:rPr lang="en-US" dirty="0" smtClean="0"/>
            <a:t>(?)</a:t>
          </a:r>
          <a:endParaRPr lang="en-US" dirty="0"/>
        </a:p>
      </dgm:t>
    </dgm:pt>
    <dgm:pt modelId="{C255BD9B-FAE8-B543-849B-51D92AE399CB}" type="parTrans" cxnId="{B44B2ED5-DEBF-3B47-A07C-916694ED6045}">
      <dgm:prSet/>
      <dgm:spPr/>
      <dgm:t>
        <a:bodyPr/>
        <a:lstStyle/>
        <a:p>
          <a:endParaRPr lang="en-US"/>
        </a:p>
      </dgm:t>
    </dgm:pt>
    <dgm:pt modelId="{810E396F-4336-0946-B79A-943C58FF5DB6}" type="sibTrans" cxnId="{B44B2ED5-DEBF-3B47-A07C-916694ED6045}">
      <dgm:prSet/>
      <dgm:spPr/>
      <dgm:t>
        <a:bodyPr/>
        <a:lstStyle/>
        <a:p>
          <a:endParaRPr lang="en-US"/>
        </a:p>
      </dgm:t>
    </dgm:pt>
    <dgm:pt modelId="{7AF5EC83-52F7-8643-8F78-E11F885E1E74}">
      <dgm:prSet/>
      <dgm:spPr/>
      <dgm:t>
        <a:bodyPr/>
        <a:lstStyle/>
        <a:p>
          <a:r>
            <a:rPr lang="en-US" dirty="0"/>
            <a:t>Accepted refugee (permanent resident</a:t>
          </a:r>
          <a:r>
            <a:rPr lang="en-US" dirty="0" smtClean="0"/>
            <a:t>)</a:t>
          </a:r>
        </a:p>
        <a:p>
          <a:r>
            <a:rPr lang="en-US" i="1" dirty="0" smtClean="0">
              <a:solidFill>
                <a:srgbClr val="FF0000"/>
              </a:solidFill>
            </a:rPr>
            <a:t>Provincial &amp; IFHP</a:t>
          </a:r>
          <a:endParaRPr lang="en-US" dirty="0">
            <a:solidFill>
              <a:srgbClr val="FF0000"/>
            </a:solidFill>
          </a:endParaRPr>
        </a:p>
      </dgm:t>
    </dgm:pt>
    <dgm:pt modelId="{060E7439-2D72-9542-95CF-1AC4CC02AF61}" type="parTrans" cxnId="{1B37B392-D685-CB47-862F-CAA36155ED0C}">
      <dgm:prSet/>
      <dgm:spPr/>
      <dgm:t>
        <a:bodyPr/>
        <a:lstStyle/>
        <a:p>
          <a:endParaRPr lang="en-US"/>
        </a:p>
      </dgm:t>
    </dgm:pt>
    <dgm:pt modelId="{F6AB1CEB-3C97-4140-81CF-757ADCFC67B0}" type="sibTrans" cxnId="{1B37B392-D685-CB47-862F-CAA36155ED0C}">
      <dgm:prSet/>
      <dgm:spPr/>
      <dgm:t>
        <a:bodyPr/>
        <a:lstStyle/>
        <a:p>
          <a:endParaRPr lang="en-US"/>
        </a:p>
      </dgm:t>
    </dgm:pt>
    <dgm:pt modelId="{ECF64A1E-47B5-0240-B75F-67260C0ACE2F}">
      <dgm:prSet/>
      <dgm:spPr/>
      <dgm:t>
        <a:bodyPr/>
        <a:lstStyle/>
        <a:p>
          <a:r>
            <a:rPr lang="en-US" dirty="0"/>
            <a:t>Rejected</a:t>
          </a:r>
        </a:p>
      </dgm:t>
    </dgm:pt>
    <dgm:pt modelId="{31786B3F-31E3-B14F-B330-C1A5B10F1E74}" type="parTrans" cxnId="{296F0008-5D8D-3F42-8F85-18B410D1D17E}">
      <dgm:prSet/>
      <dgm:spPr/>
      <dgm:t>
        <a:bodyPr/>
        <a:lstStyle/>
        <a:p>
          <a:endParaRPr lang="en-US"/>
        </a:p>
      </dgm:t>
    </dgm:pt>
    <dgm:pt modelId="{A05A61B5-EFFC-D24E-B174-A964FAB8B80D}" type="sibTrans" cxnId="{296F0008-5D8D-3F42-8F85-18B410D1D17E}">
      <dgm:prSet/>
      <dgm:spPr/>
      <dgm:t>
        <a:bodyPr/>
        <a:lstStyle/>
        <a:p>
          <a:endParaRPr lang="en-US"/>
        </a:p>
      </dgm:t>
    </dgm:pt>
    <dgm:pt modelId="{63B0E0A7-6EE3-A04C-87A7-155B519CA10E}" type="pres">
      <dgm:prSet presAssocID="{B2DA8F08-1C11-3449-9B62-07B84223FCFC}" presName="hierChild1" presStyleCnt="0">
        <dgm:presLayoutVars>
          <dgm:chPref val="1"/>
          <dgm:dir/>
          <dgm:animOne val="branch"/>
          <dgm:animLvl val="lvl"/>
          <dgm:resizeHandles/>
        </dgm:presLayoutVars>
      </dgm:prSet>
      <dgm:spPr/>
      <dgm:t>
        <a:bodyPr/>
        <a:lstStyle/>
        <a:p>
          <a:endParaRPr lang="en-US"/>
        </a:p>
      </dgm:t>
    </dgm:pt>
    <dgm:pt modelId="{C0DC7B4E-B3F3-4043-9D91-4A409291C73D}" type="pres">
      <dgm:prSet presAssocID="{F4BF9970-B722-5F40-8516-E092944B0CF6}" presName="hierRoot1" presStyleCnt="0"/>
      <dgm:spPr/>
    </dgm:pt>
    <dgm:pt modelId="{57007F24-8632-EF4D-9FC0-6A31A1EBED92}" type="pres">
      <dgm:prSet presAssocID="{F4BF9970-B722-5F40-8516-E092944B0CF6}" presName="composite" presStyleCnt="0"/>
      <dgm:spPr/>
    </dgm:pt>
    <dgm:pt modelId="{C9C6E7EB-C736-6944-ABBF-4D50158236B0}" type="pres">
      <dgm:prSet presAssocID="{F4BF9970-B722-5F40-8516-E092944B0CF6}" presName="background" presStyleLbl="node0" presStyleIdx="0" presStyleCnt="1"/>
      <dgm:spPr>
        <a:solidFill>
          <a:schemeClr val="accent3"/>
        </a:solidFill>
      </dgm:spPr>
    </dgm:pt>
    <dgm:pt modelId="{0719BB2F-FAFD-3546-8818-BF572D237791}" type="pres">
      <dgm:prSet presAssocID="{F4BF9970-B722-5F40-8516-E092944B0CF6}" presName="text" presStyleLbl="fgAcc0" presStyleIdx="0" presStyleCnt="1" custLinFactNeighborX="-8539" custLinFactNeighborY="-2585">
        <dgm:presLayoutVars>
          <dgm:chPref val="3"/>
        </dgm:presLayoutVars>
      </dgm:prSet>
      <dgm:spPr/>
      <dgm:t>
        <a:bodyPr/>
        <a:lstStyle/>
        <a:p>
          <a:endParaRPr lang="en-US"/>
        </a:p>
      </dgm:t>
    </dgm:pt>
    <dgm:pt modelId="{56D2BE00-A9F3-5644-B521-E0CBD17615F8}" type="pres">
      <dgm:prSet presAssocID="{F4BF9970-B722-5F40-8516-E092944B0CF6}" presName="hierChild2" presStyleCnt="0"/>
      <dgm:spPr/>
    </dgm:pt>
    <dgm:pt modelId="{F6B3C078-6958-2C45-8565-A5F70E3D3A4C}" type="pres">
      <dgm:prSet presAssocID="{482ED0F6-2F63-3A45-A5C9-0FD563DBBE87}" presName="Name10" presStyleLbl="parChTrans1D2" presStyleIdx="0" presStyleCnt="4"/>
      <dgm:spPr/>
      <dgm:t>
        <a:bodyPr/>
        <a:lstStyle/>
        <a:p>
          <a:endParaRPr lang="en-US"/>
        </a:p>
      </dgm:t>
    </dgm:pt>
    <dgm:pt modelId="{56F73E94-FAB2-2641-90BD-16F241742332}" type="pres">
      <dgm:prSet presAssocID="{1D7452F8-0B8D-344E-97A6-71873B909541}" presName="hierRoot2" presStyleCnt="0"/>
      <dgm:spPr/>
    </dgm:pt>
    <dgm:pt modelId="{33C83D29-AA41-A344-9E14-B56B594D72BE}" type="pres">
      <dgm:prSet presAssocID="{1D7452F8-0B8D-344E-97A6-71873B909541}" presName="composite2" presStyleCnt="0"/>
      <dgm:spPr/>
    </dgm:pt>
    <dgm:pt modelId="{2B20A406-2ED9-B645-8728-5ECFB03E1967}" type="pres">
      <dgm:prSet presAssocID="{1D7452F8-0B8D-344E-97A6-71873B909541}" presName="background2" presStyleLbl="node2" presStyleIdx="0" presStyleCnt="4"/>
      <dgm:spPr/>
    </dgm:pt>
    <dgm:pt modelId="{C8DD8471-845B-214B-AEA1-CE78F07FB9E1}" type="pres">
      <dgm:prSet presAssocID="{1D7452F8-0B8D-344E-97A6-71873B909541}" presName="text2" presStyleLbl="fgAcc2" presStyleIdx="0" presStyleCnt="4">
        <dgm:presLayoutVars>
          <dgm:chPref val="3"/>
        </dgm:presLayoutVars>
      </dgm:prSet>
      <dgm:spPr/>
      <dgm:t>
        <a:bodyPr/>
        <a:lstStyle/>
        <a:p>
          <a:endParaRPr lang="en-US"/>
        </a:p>
      </dgm:t>
    </dgm:pt>
    <dgm:pt modelId="{CFD7D6E6-DC24-8446-AB17-C97E40A60D88}" type="pres">
      <dgm:prSet presAssocID="{1D7452F8-0B8D-344E-97A6-71873B909541}" presName="hierChild3" presStyleCnt="0"/>
      <dgm:spPr/>
    </dgm:pt>
    <dgm:pt modelId="{234FF286-47B8-0E47-BD8F-400260EC1B67}" type="pres">
      <dgm:prSet presAssocID="{EFDE2C38-A2E5-334B-B657-97A95E153D69}" presName="Name10" presStyleLbl="parChTrans1D2" presStyleIdx="1" presStyleCnt="4"/>
      <dgm:spPr/>
      <dgm:t>
        <a:bodyPr/>
        <a:lstStyle/>
        <a:p>
          <a:endParaRPr lang="en-US"/>
        </a:p>
      </dgm:t>
    </dgm:pt>
    <dgm:pt modelId="{DB6F48A3-A0B6-8F4F-857A-4B4F4127F20A}" type="pres">
      <dgm:prSet presAssocID="{1E31AB17-AE21-8D4C-AB3D-D4A9779F0EF8}" presName="hierRoot2" presStyleCnt="0"/>
      <dgm:spPr/>
    </dgm:pt>
    <dgm:pt modelId="{F8E62F58-300D-ED4A-8695-E11C984C9816}" type="pres">
      <dgm:prSet presAssocID="{1E31AB17-AE21-8D4C-AB3D-D4A9779F0EF8}" presName="composite2" presStyleCnt="0"/>
      <dgm:spPr/>
    </dgm:pt>
    <dgm:pt modelId="{9FF65689-259A-F946-B484-B03DD7E608F4}" type="pres">
      <dgm:prSet presAssocID="{1E31AB17-AE21-8D4C-AB3D-D4A9779F0EF8}" presName="background2" presStyleLbl="node2" presStyleIdx="1" presStyleCnt="4"/>
      <dgm:spPr>
        <a:solidFill>
          <a:srgbClr val="C0504D"/>
        </a:solidFill>
      </dgm:spPr>
    </dgm:pt>
    <dgm:pt modelId="{D53125BF-4F04-264C-8C88-12B4EFA11B82}" type="pres">
      <dgm:prSet presAssocID="{1E31AB17-AE21-8D4C-AB3D-D4A9779F0EF8}" presName="text2" presStyleLbl="fgAcc2" presStyleIdx="1" presStyleCnt="4">
        <dgm:presLayoutVars>
          <dgm:chPref val="3"/>
        </dgm:presLayoutVars>
      </dgm:prSet>
      <dgm:spPr/>
      <dgm:t>
        <a:bodyPr/>
        <a:lstStyle/>
        <a:p>
          <a:endParaRPr lang="en-US"/>
        </a:p>
      </dgm:t>
    </dgm:pt>
    <dgm:pt modelId="{1E69B37C-121C-1D4A-B22B-A40AF0897581}" type="pres">
      <dgm:prSet presAssocID="{1E31AB17-AE21-8D4C-AB3D-D4A9779F0EF8}" presName="hierChild3" presStyleCnt="0"/>
      <dgm:spPr/>
    </dgm:pt>
    <dgm:pt modelId="{5E4E17A1-E970-3D4F-96EE-815D54BD3D79}" type="pres">
      <dgm:prSet presAssocID="{A1C2D994-FB7E-FA46-BEEF-F4C96B1C63D0}" presName="Name17" presStyleLbl="parChTrans1D3" presStyleIdx="0" presStyleCnt="2"/>
      <dgm:spPr/>
      <dgm:t>
        <a:bodyPr/>
        <a:lstStyle/>
        <a:p>
          <a:endParaRPr lang="en-US"/>
        </a:p>
      </dgm:t>
    </dgm:pt>
    <dgm:pt modelId="{9CED5D20-126F-4B43-8FF5-9FDEFF440E3D}" type="pres">
      <dgm:prSet presAssocID="{1B39E72C-1B17-2D45-9F20-88A10A454EC1}" presName="hierRoot3" presStyleCnt="0"/>
      <dgm:spPr/>
    </dgm:pt>
    <dgm:pt modelId="{1E205DFA-723B-E14C-947F-0E849330852D}" type="pres">
      <dgm:prSet presAssocID="{1B39E72C-1B17-2D45-9F20-88A10A454EC1}" presName="composite3" presStyleCnt="0"/>
      <dgm:spPr/>
    </dgm:pt>
    <dgm:pt modelId="{4B471329-3DFA-1841-97C9-E631E9581D16}" type="pres">
      <dgm:prSet presAssocID="{1B39E72C-1B17-2D45-9F20-88A10A454EC1}" presName="background3" presStyleLbl="node3" presStyleIdx="0" presStyleCnt="2"/>
      <dgm:spPr>
        <a:solidFill>
          <a:srgbClr val="C0504D"/>
        </a:solidFill>
      </dgm:spPr>
    </dgm:pt>
    <dgm:pt modelId="{3FC6175F-996E-4842-8927-CCA758EED419}" type="pres">
      <dgm:prSet presAssocID="{1B39E72C-1B17-2D45-9F20-88A10A454EC1}" presName="text3" presStyleLbl="fgAcc3" presStyleIdx="0" presStyleCnt="2">
        <dgm:presLayoutVars>
          <dgm:chPref val="3"/>
        </dgm:presLayoutVars>
      </dgm:prSet>
      <dgm:spPr/>
      <dgm:t>
        <a:bodyPr/>
        <a:lstStyle/>
        <a:p>
          <a:endParaRPr lang="en-US"/>
        </a:p>
      </dgm:t>
    </dgm:pt>
    <dgm:pt modelId="{B05DF15D-3EFB-2348-9D53-277AFACE2120}" type="pres">
      <dgm:prSet presAssocID="{1B39E72C-1B17-2D45-9F20-88A10A454EC1}" presName="hierChild4" presStyleCnt="0"/>
      <dgm:spPr/>
    </dgm:pt>
    <dgm:pt modelId="{4FB6E5BC-D325-B64D-9A0C-F21351393FC6}" type="pres">
      <dgm:prSet presAssocID="{BEF6BD10-FD79-784D-8C61-86A8CE5B3421}" presName="Name23" presStyleLbl="parChTrans1D4" presStyleIdx="0" presStyleCnt="4"/>
      <dgm:spPr/>
      <dgm:t>
        <a:bodyPr/>
        <a:lstStyle/>
        <a:p>
          <a:endParaRPr lang="en-US"/>
        </a:p>
      </dgm:t>
    </dgm:pt>
    <dgm:pt modelId="{D64EF642-664E-6446-97A1-8AB8708B9A70}" type="pres">
      <dgm:prSet presAssocID="{7995CC6D-8776-2049-8278-4243C32BE6DE}" presName="hierRoot4" presStyleCnt="0"/>
      <dgm:spPr/>
    </dgm:pt>
    <dgm:pt modelId="{32B620FE-2F4B-5642-9C41-8DA3F0D7A1C0}" type="pres">
      <dgm:prSet presAssocID="{7995CC6D-8776-2049-8278-4243C32BE6DE}" presName="composite4" presStyleCnt="0"/>
      <dgm:spPr/>
    </dgm:pt>
    <dgm:pt modelId="{140950ED-7F10-264D-8153-F5E62F6EB161}" type="pres">
      <dgm:prSet presAssocID="{7995CC6D-8776-2049-8278-4243C32BE6DE}" presName="background4" presStyleLbl="node4" presStyleIdx="0" presStyleCnt="4"/>
      <dgm:spPr>
        <a:solidFill>
          <a:srgbClr val="C0504D"/>
        </a:solidFill>
      </dgm:spPr>
    </dgm:pt>
    <dgm:pt modelId="{1994C418-9DE9-284B-8419-EACA443FE821}" type="pres">
      <dgm:prSet presAssocID="{7995CC6D-8776-2049-8278-4243C32BE6DE}" presName="text4" presStyleLbl="fgAcc4" presStyleIdx="0" presStyleCnt="4">
        <dgm:presLayoutVars>
          <dgm:chPref val="3"/>
        </dgm:presLayoutVars>
      </dgm:prSet>
      <dgm:spPr/>
      <dgm:t>
        <a:bodyPr/>
        <a:lstStyle/>
        <a:p>
          <a:endParaRPr lang="en-US"/>
        </a:p>
      </dgm:t>
    </dgm:pt>
    <dgm:pt modelId="{F8A17B12-7933-274D-825C-19B25BB7806D}" type="pres">
      <dgm:prSet presAssocID="{7995CC6D-8776-2049-8278-4243C32BE6DE}" presName="hierChild5" presStyleCnt="0"/>
      <dgm:spPr/>
    </dgm:pt>
    <dgm:pt modelId="{DB2F7A11-8ACA-EC49-93AF-B3286A86247A}" type="pres">
      <dgm:prSet presAssocID="{34F4BF6C-9579-964A-BEA6-DFED2BF276B5}" presName="Name23" presStyleLbl="parChTrans1D4" presStyleIdx="1" presStyleCnt="4"/>
      <dgm:spPr/>
      <dgm:t>
        <a:bodyPr/>
        <a:lstStyle/>
        <a:p>
          <a:endParaRPr lang="en-US"/>
        </a:p>
      </dgm:t>
    </dgm:pt>
    <dgm:pt modelId="{8B670E74-850E-F349-86AB-28C45003CBAA}" type="pres">
      <dgm:prSet presAssocID="{CC7A44D5-B2B9-B746-AAB7-B2088D5F22A8}" presName="hierRoot4" presStyleCnt="0"/>
      <dgm:spPr/>
    </dgm:pt>
    <dgm:pt modelId="{7281FB62-0475-644B-88A7-088E60904758}" type="pres">
      <dgm:prSet presAssocID="{CC7A44D5-B2B9-B746-AAB7-B2088D5F22A8}" presName="composite4" presStyleCnt="0"/>
      <dgm:spPr/>
    </dgm:pt>
    <dgm:pt modelId="{C53A272F-46D3-7649-ADD3-73EC5D8D871B}" type="pres">
      <dgm:prSet presAssocID="{CC7A44D5-B2B9-B746-AAB7-B2088D5F22A8}" presName="background4" presStyleLbl="node4" presStyleIdx="1" presStyleCnt="4"/>
      <dgm:spPr>
        <a:solidFill>
          <a:srgbClr val="C0504D"/>
        </a:solidFill>
      </dgm:spPr>
    </dgm:pt>
    <dgm:pt modelId="{F8C4C470-83BB-AB43-B995-2774EA41D77C}" type="pres">
      <dgm:prSet presAssocID="{CC7A44D5-B2B9-B746-AAB7-B2088D5F22A8}" presName="text4" presStyleLbl="fgAcc4" presStyleIdx="1" presStyleCnt="4">
        <dgm:presLayoutVars>
          <dgm:chPref val="3"/>
        </dgm:presLayoutVars>
      </dgm:prSet>
      <dgm:spPr/>
      <dgm:t>
        <a:bodyPr/>
        <a:lstStyle/>
        <a:p>
          <a:endParaRPr lang="en-US"/>
        </a:p>
      </dgm:t>
    </dgm:pt>
    <dgm:pt modelId="{22359152-F195-EE49-BD1B-E6C54C59DED0}" type="pres">
      <dgm:prSet presAssocID="{CC7A44D5-B2B9-B746-AAB7-B2088D5F22A8}" presName="hierChild5" presStyleCnt="0"/>
      <dgm:spPr/>
    </dgm:pt>
    <dgm:pt modelId="{E9FDA9AF-1D96-4F42-B6E6-2E123A2D1202}" type="pres">
      <dgm:prSet presAssocID="{9F8B070C-D4DB-474B-8B17-F494F3CD7D78}" presName="Name17" presStyleLbl="parChTrans1D3" presStyleIdx="1" presStyleCnt="2"/>
      <dgm:spPr/>
      <dgm:t>
        <a:bodyPr/>
        <a:lstStyle/>
        <a:p>
          <a:endParaRPr lang="en-US"/>
        </a:p>
      </dgm:t>
    </dgm:pt>
    <dgm:pt modelId="{68D76CDD-9405-1742-9180-C64390539D59}" type="pres">
      <dgm:prSet presAssocID="{CE72D2A9-800E-1D44-83D7-29FF5BDCAD8B}" presName="hierRoot3" presStyleCnt="0"/>
      <dgm:spPr/>
    </dgm:pt>
    <dgm:pt modelId="{FB4C2055-508C-264E-9AC1-2B915E424FAD}" type="pres">
      <dgm:prSet presAssocID="{CE72D2A9-800E-1D44-83D7-29FF5BDCAD8B}" presName="composite3" presStyleCnt="0"/>
      <dgm:spPr/>
    </dgm:pt>
    <dgm:pt modelId="{79DF1FE0-04FA-9349-95A9-DA01E6DA4625}" type="pres">
      <dgm:prSet presAssocID="{CE72D2A9-800E-1D44-83D7-29FF5BDCAD8B}" presName="background3" presStyleLbl="node3" presStyleIdx="1" presStyleCnt="2"/>
      <dgm:spPr>
        <a:solidFill>
          <a:srgbClr val="C0504D"/>
        </a:solidFill>
      </dgm:spPr>
    </dgm:pt>
    <dgm:pt modelId="{6F78F671-5728-7842-9788-2153A3AE8107}" type="pres">
      <dgm:prSet presAssocID="{CE72D2A9-800E-1D44-83D7-29FF5BDCAD8B}" presName="text3" presStyleLbl="fgAcc3" presStyleIdx="1" presStyleCnt="2" custLinFactNeighborX="4991" custLinFactNeighborY="3729">
        <dgm:presLayoutVars>
          <dgm:chPref val="3"/>
        </dgm:presLayoutVars>
      </dgm:prSet>
      <dgm:spPr/>
      <dgm:t>
        <a:bodyPr/>
        <a:lstStyle/>
        <a:p>
          <a:endParaRPr lang="en-US"/>
        </a:p>
      </dgm:t>
    </dgm:pt>
    <dgm:pt modelId="{B57C80D7-BA65-6142-ADC3-8E40EB060EFC}" type="pres">
      <dgm:prSet presAssocID="{CE72D2A9-800E-1D44-83D7-29FF5BDCAD8B}" presName="hierChild4" presStyleCnt="0"/>
      <dgm:spPr/>
    </dgm:pt>
    <dgm:pt modelId="{E74C4035-4923-254A-9299-749FF28CA7C2}" type="pres">
      <dgm:prSet presAssocID="{060E7439-2D72-9542-95CF-1AC4CC02AF61}" presName="Name23" presStyleLbl="parChTrans1D4" presStyleIdx="2" presStyleCnt="4"/>
      <dgm:spPr/>
      <dgm:t>
        <a:bodyPr/>
        <a:lstStyle/>
        <a:p>
          <a:endParaRPr lang="en-US"/>
        </a:p>
      </dgm:t>
    </dgm:pt>
    <dgm:pt modelId="{05D5F450-DF0D-5241-841B-DCFBDD3668CB}" type="pres">
      <dgm:prSet presAssocID="{7AF5EC83-52F7-8643-8F78-E11F885E1E74}" presName="hierRoot4" presStyleCnt="0"/>
      <dgm:spPr/>
    </dgm:pt>
    <dgm:pt modelId="{AEF52A63-3B01-C44D-B953-40775C984732}" type="pres">
      <dgm:prSet presAssocID="{7AF5EC83-52F7-8643-8F78-E11F885E1E74}" presName="composite4" presStyleCnt="0"/>
      <dgm:spPr/>
    </dgm:pt>
    <dgm:pt modelId="{949D421B-ABA6-3B48-A225-AE8A7CDA9A76}" type="pres">
      <dgm:prSet presAssocID="{7AF5EC83-52F7-8643-8F78-E11F885E1E74}" presName="background4" presStyleLbl="node4" presStyleIdx="2" presStyleCnt="4"/>
      <dgm:spPr>
        <a:solidFill>
          <a:srgbClr val="C0504D"/>
        </a:solidFill>
      </dgm:spPr>
    </dgm:pt>
    <dgm:pt modelId="{7E514AEF-2583-E040-921B-37DB3AEFCC9F}" type="pres">
      <dgm:prSet presAssocID="{7AF5EC83-52F7-8643-8F78-E11F885E1E74}" presName="text4" presStyleLbl="fgAcc4" presStyleIdx="2" presStyleCnt="4">
        <dgm:presLayoutVars>
          <dgm:chPref val="3"/>
        </dgm:presLayoutVars>
      </dgm:prSet>
      <dgm:spPr/>
      <dgm:t>
        <a:bodyPr/>
        <a:lstStyle/>
        <a:p>
          <a:endParaRPr lang="en-US"/>
        </a:p>
      </dgm:t>
    </dgm:pt>
    <dgm:pt modelId="{2BEADCC2-3E68-304B-9E5A-7EE48CDE1FB2}" type="pres">
      <dgm:prSet presAssocID="{7AF5EC83-52F7-8643-8F78-E11F885E1E74}" presName="hierChild5" presStyleCnt="0"/>
      <dgm:spPr/>
    </dgm:pt>
    <dgm:pt modelId="{1225C665-0012-3844-BEFB-A7B86819ED4D}" type="pres">
      <dgm:prSet presAssocID="{31786B3F-31E3-B14F-B330-C1A5B10F1E74}" presName="Name23" presStyleLbl="parChTrans1D4" presStyleIdx="3" presStyleCnt="4"/>
      <dgm:spPr/>
      <dgm:t>
        <a:bodyPr/>
        <a:lstStyle/>
        <a:p>
          <a:endParaRPr lang="en-US"/>
        </a:p>
      </dgm:t>
    </dgm:pt>
    <dgm:pt modelId="{DBA4A2FA-17F5-364B-83F0-B53455E975B4}" type="pres">
      <dgm:prSet presAssocID="{ECF64A1E-47B5-0240-B75F-67260C0ACE2F}" presName="hierRoot4" presStyleCnt="0"/>
      <dgm:spPr/>
    </dgm:pt>
    <dgm:pt modelId="{7280C621-A98C-A04B-A068-62E5E70D5438}" type="pres">
      <dgm:prSet presAssocID="{ECF64A1E-47B5-0240-B75F-67260C0ACE2F}" presName="composite4" presStyleCnt="0"/>
      <dgm:spPr/>
    </dgm:pt>
    <dgm:pt modelId="{2BD827A8-293F-724A-9A1D-605D4670527B}" type="pres">
      <dgm:prSet presAssocID="{ECF64A1E-47B5-0240-B75F-67260C0ACE2F}" presName="background4" presStyleLbl="node4" presStyleIdx="3" presStyleCnt="4"/>
      <dgm:spPr>
        <a:solidFill>
          <a:srgbClr val="C0504D"/>
        </a:solidFill>
      </dgm:spPr>
    </dgm:pt>
    <dgm:pt modelId="{8E77FEAC-A91D-B947-B29E-CA3740F76548}" type="pres">
      <dgm:prSet presAssocID="{ECF64A1E-47B5-0240-B75F-67260C0ACE2F}" presName="text4" presStyleLbl="fgAcc4" presStyleIdx="3" presStyleCnt="4">
        <dgm:presLayoutVars>
          <dgm:chPref val="3"/>
        </dgm:presLayoutVars>
      </dgm:prSet>
      <dgm:spPr/>
      <dgm:t>
        <a:bodyPr/>
        <a:lstStyle/>
        <a:p>
          <a:endParaRPr lang="en-US"/>
        </a:p>
      </dgm:t>
    </dgm:pt>
    <dgm:pt modelId="{9AA82EA1-D90D-4344-9A2F-15EFE379B765}" type="pres">
      <dgm:prSet presAssocID="{ECF64A1E-47B5-0240-B75F-67260C0ACE2F}" presName="hierChild5" presStyleCnt="0"/>
      <dgm:spPr/>
    </dgm:pt>
    <dgm:pt modelId="{76010402-C9B4-D04D-8ACA-5ACEF8C136F7}" type="pres">
      <dgm:prSet presAssocID="{232B69D5-9170-AB4D-A324-245131CB173A}" presName="Name10" presStyleLbl="parChTrans1D2" presStyleIdx="2" presStyleCnt="4"/>
      <dgm:spPr/>
      <dgm:t>
        <a:bodyPr/>
        <a:lstStyle/>
        <a:p>
          <a:endParaRPr lang="en-US"/>
        </a:p>
      </dgm:t>
    </dgm:pt>
    <dgm:pt modelId="{B2E63AD7-9391-8B43-B024-11F74864387A}" type="pres">
      <dgm:prSet presAssocID="{2BCD9E3B-0CF2-4245-964B-47AEA1E3DB04}" presName="hierRoot2" presStyleCnt="0"/>
      <dgm:spPr/>
    </dgm:pt>
    <dgm:pt modelId="{C36B56A1-76AF-B948-8610-380862C1E1C9}" type="pres">
      <dgm:prSet presAssocID="{2BCD9E3B-0CF2-4245-964B-47AEA1E3DB04}" presName="composite2" presStyleCnt="0"/>
      <dgm:spPr/>
    </dgm:pt>
    <dgm:pt modelId="{085F77C9-9B1D-0B4C-AA12-38E1961F1A16}" type="pres">
      <dgm:prSet presAssocID="{2BCD9E3B-0CF2-4245-964B-47AEA1E3DB04}" presName="background2" presStyleLbl="node2" presStyleIdx="2" presStyleCnt="4"/>
      <dgm:spPr>
        <a:solidFill>
          <a:schemeClr val="accent4"/>
        </a:solidFill>
      </dgm:spPr>
    </dgm:pt>
    <dgm:pt modelId="{37250AB0-8768-7744-9533-6BCA8EFF06DA}" type="pres">
      <dgm:prSet presAssocID="{2BCD9E3B-0CF2-4245-964B-47AEA1E3DB04}" presName="text2" presStyleLbl="fgAcc2" presStyleIdx="2" presStyleCnt="4">
        <dgm:presLayoutVars>
          <dgm:chPref val="3"/>
        </dgm:presLayoutVars>
      </dgm:prSet>
      <dgm:spPr/>
      <dgm:t>
        <a:bodyPr/>
        <a:lstStyle/>
        <a:p>
          <a:endParaRPr lang="en-US"/>
        </a:p>
      </dgm:t>
    </dgm:pt>
    <dgm:pt modelId="{90264459-2408-9049-AEA4-BCC0D00C6720}" type="pres">
      <dgm:prSet presAssocID="{2BCD9E3B-0CF2-4245-964B-47AEA1E3DB04}" presName="hierChild3" presStyleCnt="0"/>
      <dgm:spPr/>
    </dgm:pt>
    <dgm:pt modelId="{B48291D9-E33B-7B42-9323-30B4A39289DB}" type="pres">
      <dgm:prSet presAssocID="{C255BD9B-FAE8-B543-849B-51D92AE399CB}" presName="Name10" presStyleLbl="parChTrans1D2" presStyleIdx="3" presStyleCnt="4"/>
      <dgm:spPr/>
      <dgm:t>
        <a:bodyPr/>
        <a:lstStyle/>
        <a:p>
          <a:endParaRPr lang="en-US"/>
        </a:p>
      </dgm:t>
    </dgm:pt>
    <dgm:pt modelId="{C77ECB00-A669-EF49-9DD9-942615466179}" type="pres">
      <dgm:prSet presAssocID="{4042FDC0-39CC-B940-BEFB-C90D9340047B}" presName="hierRoot2" presStyleCnt="0"/>
      <dgm:spPr/>
    </dgm:pt>
    <dgm:pt modelId="{168DEFF7-88D4-5D40-9D0A-5C33481CD5E1}" type="pres">
      <dgm:prSet presAssocID="{4042FDC0-39CC-B940-BEFB-C90D9340047B}" presName="composite2" presStyleCnt="0"/>
      <dgm:spPr/>
    </dgm:pt>
    <dgm:pt modelId="{783AF56B-6A12-014E-B576-70C6D4F629EA}" type="pres">
      <dgm:prSet presAssocID="{4042FDC0-39CC-B940-BEFB-C90D9340047B}" presName="background2" presStyleLbl="node2" presStyleIdx="3" presStyleCnt="4"/>
      <dgm:spPr>
        <a:solidFill>
          <a:schemeClr val="accent6"/>
        </a:solidFill>
      </dgm:spPr>
    </dgm:pt>
    <dgm:pt modelId="{1D512FB1-4DB9-E347-A2A3-5E0A516BD919}" type="pres">
      <dgm:prSet presAssocID="{4042FDC0-39CC-B940-BEFB-C90D9340047B}" presName="text2" presStyleLbl="fgAcc2" presStyleIdx="3" presStyleCnt="4">
        <dgm:presLayoutVars>
          <dgm:chPref val="3"/>
        </dgm:presLayoutVars>
      </dgm:prSet>
      <dgm:spPr/>
      <dgm:t>
        <a:bodyPr/>
        <a:lstStyle/>
        <a:p>
          <a:endParaRPr lang="en-US"/>
        </a:p>
      </dgm:t>
    </dgm:pt>
    <dgm:pt modelId="{E68710A0-3609-4449-AEB4-6FBE93BA4D73}" type="pres">
      <dgm:prSet presAssocID="{4042FDC0-39CC-B940-BEFB-C90D9340047B}" presName="hierChild3" presStyleCnt="0"/>
      <dgm:spPr/>
    </dgm:pt>
  </dgm:ptLst>
  <dgm:cxnLst>
    <dgm:cxn modelId="{367EBA3D-FBAB-4903-A99D-4CD910DF3A76}" type="presOf" srcId="{A1C2D994-FB7E-FA46-BEEF-F4C96B1C63D0}" destId="{5E4E17A1-E970-3D4F-96EE-815D54BD3D79}" srcOrd="0" destOrd="0" presId="urn:microsoft.com/office/officeart/2005/8/layout/hierarchy1"/>
    <dgm:cxn modelId="{9E15B987-514B-4745-861A-31474223BC4A}" type="presOf" srcId="{7AF5EC83-52F7-8643-8F78-E11F885E1E74}" destId="{7E514AEF-2583-E040-921B-37DB3AEFCC9F}" srcOrd="0" destOrd="0" presId="urn:microsoft.com/office/officeart/2005/8/layout/hierarchy1"/>
    <dgm:cxn modelId="{30CD2155-1274-4FFA-A02A-4AF9E857D04E}" type="presOf" srcId="{060E7439-2D72-9542-95CF-1AC4CC02AF61}" destId="{E74C4035-4923-254A-9299-749FF28CA7C2}" srcOrd="0" destOrd="0" presId="urn:microsoft.com/office/officeart/2005/8/layout/hierarchy1"/>
    <dgm:cxn modelId="{CF6D6BD8-7E17-4BCC-9D57-7B3A8031A159}" type="presOf" srcId="{31786B3F-31E3-B14F-B330-C1A5B10F1E74}" destId="{1225C665-0012-3844-BEFB-A7B86819ED4D}" srcOrd="0" destOrd="0" presId="urn:microsoft.com/office/officeart/2005/8/layout/hierarchy1"/>
    <dgm:cxn modelId="{E23D8523-D95E-4B54-86C6-1348AF7806CF}" type="presOf" srcId="{34F4BF6C-9579-964A-BEA6-DFED2BF276B5}" destId="{DB2F7A11-8ACA-EC49-93AF-B3286A86247A}" srcOrd="0" destOrd="0" presId="urn:microsoft.com/office/officeart/2005/8/layout/hierarchy1"/>
    <dgm:cxn modelId="{7CC005CB-7F51-44D6-A04D-8099C081C933}" type="presOf" srcId="{4042FDC0-39CC-B940-BEFB-C90D9340047B}" destId="{1D512FB1-4DB9-E347-A2A3-5E0A516BD919}" srcOrd="0" destOrd="0" presId="urn:microsoft.com/office/officeart/2005/8/layout/hierarchy1"/>
    <dgm:cxn modelId="{37085672-124E-C14B-A459-E9A640028342}" srcId="{B2DA8F08-1C11-3449-9B62-07B84223FCFC}" destId="{F4BF9970-B722-5F40-8516-E092944B0CF6}" srcOrd="0" destOrd="0" parTransId="{C5B191C6-E542-5049-BCC0-8E6AE4B63BE4}" sibTransId="{988038B5-B820-B142-B409-841E6D82DF12}"/>
    <dgm:cxn modelId="{66505650-B339-A948-AB6A-BA2219896505}" srcId="{F4BF9970-B722-5F40-8516-E092944B0CF6}" destId="{1D7452F8-0B8D-344E-97A6-71873B909541}" srcOrd="0" destOrd="0" parTransId="{482ED0F6-2F63-3A45-A5C9-0FD563DBBE87}" sibTransId="{98F71C36-DAED-6445-B1F5-267F27EDC771}"/>
    <dgm:cxn modelId="{2CD5AC82-0C95-42B6-82BE-37EF483397FD}" type="presOf" srcId="{B2DA8F08-1C11-3449-9B62-07B84223FCFC}" destId="{63B0E0A7-6EE3-A04C-87A7-155B519CA10E}" srcOrd="0" destOrd="0" presId="urn:microsoft.com/office/officeart/2005/8/layout/hierarchy1"/>
    <dgm:cxn modelId="{0A60E3A4-7DC2-4893-926C-1C087540DB67}" type="presOf" srcId="{ECF64A1E-47B5-0240-B75F-67260C0ACE2F}" destId="{8E77FEAC-A91D-B947-B29E-CA3740F76548}" srcOrd="0" destOrd="0" presId="urn:microsoft.com/office/officeart/2005/8/layout/hierarchy1"/>
    <dgm:cxn modelId="{1B37B392-D685-CB47-862F-CAA36155ED0C}" srcId="{CE72D2A9-800E-1D44-83D7-29FF5BDCAD8B}" destId="{7AF5EC83-52F7-8643-8F78-E11F885E1E74}" srcOrd="0" destOrd="0" parTransId="{060E7439-2D72-9542-95CF-1AC4CC02AF61}" sibTransId="{F6AB1CEB-3C97-4140-81CF-757ADCFC67B0}"/>
    <dgm:cxn modelId="{E34FD78E-6F28-4B70-A902-6615AFD22FD8}" type="presOf" srcId="{1B39E72C-1B17-2D45-9F20-88A10A454EC1}" destId="{3FC6175F-996E-4842-8927-CCA758EED419}" srcOrd="0" destOrd="0" presId="urn:microsoft.com/office/officeart/2005/8/layout/hierarchy1"/>
    <dgm:cxn modelId="{D00F8530-2FFD-49AC-8ABE-F915A3D1C5D2}" type="presOf" srcId="{BEF6BD10-FD79-784D-8C61-86A8CE5B3421}" destId="{4FB6E5BC-D325-B64D-9A0C-F21351393FC6}" srcOrd="0" destOrd="0" presId="urn:microsoft.com/office/officeart/2005/8/layout/hierarchy1"/>
    <dgm:cxn modelId="{B44B2ED5-DEBF-3B47-A07C-916694ED6045}" srcId="{F4BF9970-B722-5F40-8516-E092944B0CF6}" destId="{4042FDC0-39CC-B940-BEFB-C90D9340047B}" srcOrd="3" destOrd="0" parTransId="{C255BD9B-FAE8-B543-849B-51D92AE399CB}" sibTransId="{810E396F-4336-0946-B79A-943C58FF5DB6}"/>
    <dgm:cxn modelId="{48A8BF8B-7B5A-46A8-BC13-02F37674218C}" type="presOf" srcId="{9F8B070C-D4DB-474B-8B17-F494F3CD7D78}" destId="{E9FDA9AF-1D96-4F42-B6E6-2E123A2D1202}" srcOrd="0" destOrd="0" presId="urn:microsoft.com/office/officeart/2005/8/layout/hierarchy1"/>
    <dgm:cxn modelId="{7F9390FA-9B50-604F-9078-1E7473012FA8}" srcId="{F4BF9970-B722-5F40-8516-E092944B0CF6}" destId="{1E31AB17-AE21-8D4C-AB3D-D4A9779F0EF8}" srcOrd="1" destOrd="0" parTransId="{EFDE2C38-A2E5-334B-B657-97A95E153D69}" sibTransId="{881178AF-6363-BC41-A908-70F29AAC0AFF}"/>
    <dgm:cxn modelId="{A8AA1BEF-C33B-4362-BB7E-6CD075995AEF}" type="presOf" srcId="{7995CC6D-8776-2049-8278-4243C32BE6DE}" destId="{1994C418-9DE9-284B-8419-EACA443FE821}" srcOrd="0" destOrd="0" presId="urn:microsoft.com/office/officeart/2005/8/layout/hierarchy1"/>
    <dgm:cxn modelId="{7898FC97-DD5C-984A-8062-22257A678C09}" srcId="{1E31AB17-AE21-8D4C-AB3D-D4A9779F0EF8}" destId="{CE72D2A9-800E-1D44-83D7-29FF5BDCAD8B}" srcOrd="1" destOrd="0" parTransId="{9F8B070C-D4DB-474B-8B17-F494F3CD7D78}" sibTransId="{F7621C54-B316-7B4A-B586-2F17CD12EB57}"/>
    <dgm:cxn modelId="{369D72F5-0877-E142-9E76-E8CFC679FF29}" srcId="{1E31AB17-AE21-8D4C-AB3D-D4A9779F0EF8}" destId="{1B39E72C-1B17-2D45-9F20-88A10A454EC1}" srcOrd="0" destOrd="0" parTransId="{A1C2D994-FB7E-FA46-BEEF-F4C96B1C63D0}" sibTransId="{72532393-114B-5C40-97BB-E5AE5F8C2A4C}"/>
    <dgm:cxn modelId="{281E0F45-11AF-6641-8EC8-63B777352501}" srcId="{F4BF9970-B722-5F40-8516-E092944B0CF6}" destId="{2BCD9E3B-0CF2-4245-964B-47AEA1E3DB04}" srcOrd="2" destOrd="0" parTransId="{232B69D5-9170-AB4D-A324-245131CB173A}" sibTransId="{D8C1F433-44B7-2B45-8414-788CCEFC6BB0}"/>
    <dgm:cxn modelId="{6DEAE4A8-76AA-42FA-BA1F-61F1D9E40950}" type="presOf" srcId="{232B69D5-9170-AB4D-A324-245131CB173A}" destId="{76010402-C9B4-D04D-8ACA-5ACEF8C136F7}" srcOrd="0" destOrd="0" presId="urn:microsoft.com/office/officeart/2005/8/layout/hierarchy1"/>
    <dgm:cxn modelId="{34761908-650F-4947-8943-B1C51EB32A8C}" type="presOf" srcId="{1E31AB17-AE21-8D4C-AB3D-D4A9779F0EF8}" destId="{D53125BF-4F04-264C-8C88-12B4EFA11B82}" srcOrd="0" destOrd="0" presId="urn:microsoft.com/office/officeart/2005/8/layout/hierarchy1"/>
    <dgm:cxn modelId="{79FC8295-85C9-424C-91C6-F959D0028614}" srcId="{1B39E72C-1B17-2D45-9F20-88A10A454EC1}" destId="{7995CC6D-8776-2049-8278-4243C32BE6DE}" srcOrd="0" destOrd="0" parTransId="{BEF6BD10-FD79-784D-8C61-86A8CE5B3421}" sibTransId="{5DCA27EF-F24D-4845-BEF5-BF80E35A6215}"/>
    <dgm:cxn modelId="{1D4F6CD0-CFFE-0D4C-B0F5-DA57668AC148}" srcId="{1B39E72C-1B17-2D45-9F20-88A10A454EC1}" destId="{CC7A44D5-B2B9-B746-AAB7-B2088D5F22A8}" srcOrd="1" destOrd="0" parTransId="{34F4BF6C-9579-964A-BEA6-DFED2BF276B5}" sibTransId="{5E322D61-D153-DF40-9F94-E2EF553FF55D}"/>
    <dgm:cxn modelId="{D782A15F-71DD-42E7-BC18-279D2F64213B}" type="presOf" srcId="{CE72D2A9-800E-1D44-83D7-29FF5BDCAD8B}" destId="{6F78F671-5728-7842-9788-2153A3AE8107}" srcOrd="0" destOrd="0" presId="urn:microsoft.com/office/officeart/2005/8/layout/hierarchy1"/>
    <dgm:cxn modelId="{F0D37891-6EDC-48F5-83E0-26A209020554}" type="presOf" srcId="{2BCD9E3B-0CF2-4245-964B-47AEA1E3DB04}" destId="{37250AB0-8768-7744-9533-6BCA8EFF06DA}" srcOrd="0" destOrd="0" presId="urn:microsoft.com/office/officeart/2005/8/layout/hierarchy1"/>
    <dgm:cxn modelId="{1A3AA572-C23B-4C47-A594-1A0167566D51}" type="presOf" srcId="{EFDE2C38-A2E5-334B-B657-97A95E153D69}" destId="{234FF286-47B8-0E47-BD8F-400260EC1B67}" srcOrd="0" destOrd="0" presId="urn:microsoft.com/office/officeart/2005/8/layout/hierarchy1"/>
    <dgm:cxn modelId="{5256DF50-F44E-40E1-AFD1-433144D8F05F}" type="presOf" srcId="{F4BF9970-B722-5F40-8516-E092944B0CF6}" destId="{0719BB2F-FAFD-3546-8818-BF572D237791}" srcOrd="0" destOrd="0" presId="urn:microsoft.com/office/officeart/2005/8/layout/hierarchy1"/>
    <dgm:cxn modelId="{B09D9977-0924-4F2F-9733-CD681D4AF8DD}" type="presOf" srcId="{482ED0F6-2F63-3A45-A5C9-0FD563DBBE87}" destId="{F6B3C078-6958-2C45-8565-A5F70E3D3A4C}" srcOrd="0" destOrd="0" presId="urn:microsoft.com/office/officeart/2005/8/layout/hierarchy1"/>
    <dgm:cxn modelId="{BFC66B0A-6A8E-4A46-A88A-BD9FCE8A5930}" type="presOf" srcId="{1D7452F8-0B8D-344E-97A6-71873B909541}" destId="{C8DD8471-845B-214B-AEA1-CE78F07FB9E1}" srcOrd="0" destOrd="0" presId="urn:microsoft.com/office/officeart/2005/8/layout/hierarchy1"/>
    <dgm:cxn modelId="{EF0AE9F3-3269-42DF-984D-3205A494CA00}" type="presOf" srcId="{C255BD9B-FAE8-B543-849B-51D92AE399CB}" destId="{B48291D9-E33B-7B42-9323-30B4A39289DB}" srcOrd="0" destOrd="0" presId="urn:microsoft.com/office/officeart/2005/8/layout/hierarchy1"/>
    <dgm:cxn modelId="{296F0008-5D8D-3F42-8F85-18B410D1D17E}" srcId="{CE72D2A9-800E-1D44-83D7-29FF5BDCAD8B}" destId="{ECF64A1E-47B5-0240-B75F-67260C0ACE2F}" srcOrd="1" destOrd="0" parTransId="{31786B3F-31E3-B14F-B330-C1A5B10F1E74}" sibTransId="{A05A61B5-EFFC-D24E-B174-A964FAB8B80D}"/>
    <dgm:cxn modelId="{E87302C2-5A06-4539-971D-D14F24CA0BEC}" type="presOf" srcId="{CC7A44D5-B2B9-B746-AAB7-B2088D5F22A8}" destId="{F8C4C470-83BB-AB43-B995-2774EA41D77C}" srcOrd="0" destOrd="0" presId="urn:microsoft.com/office/officeart/2005/8/layout/hierarchy1"/>
    <dgm:cxn modelId="{D65ED8FB-BC69-400D-BB1F-4A33797199E9}" type="presParOf" srcId="{63B0E0A7-6EE3-A04C-87A7-155B519CA10E}" destId="{C0DC7B4E-B3F3-4043-9D91-4A409291C73D}" srcOrd="0" destOrd="0" presId="urn:microsoft.com/office/officeart/2005/8/layout/hierarchy1"/>
    <dgm:cxn modelId="{439FDD3A-4C19-4748-8BC6-9C6954405CEE}" type="presParOf" srcId="{C0DC7B4E-B3F3-4043-9D91-4A409291C73D}" destId="{57007F24-8632-EF4D-9FC0-6A31A1EBED92}" srcOrd="0" destOrd="0" presId="urn:microsoft.com/office/officeart/2005/8/layout/hierarchy1"/>
    <dgm:cxn modelId="{4AA1C61E-1688-41EC-99F5-D3C475C18135}" type="presParOf" srcId="{57007F24-8632-EF4D-9FC0-6A31A1EBED92}" destId="{C9C6E7EB-C736-6944-ABBF-4D50158236B0}" srcOrd="0" destOrd="0" presId="urn:microsoft.com/office/officeart/2005/8/layout/hierarchy1"/>
    <dgm:cxn modelId="{1DB4955A-EF7E-4768-89CA-BF59CA7D9DC9}" type="presParOf" srcId="{57007F24-8632-EF4D-9FC0-6A31A1EBED92}" destId="{0719BB2F-FAFD-3546-8818-BF572D237791}" srcOrd="1" destOrd="0" presId="urn:microsoft.com/office/officeart/2005/8/layout/hierarchy1"/>
    <dgm:cxn modelId="{EDF4BC8F-2833-479A-9CBF-4BB0F3F57B12}" type="presParOf" srcId="{C0DC7B4E-B3F3-4043-9D91-4A409291C73D}" destId="{56D2BE00-A9F3-5644-B521-E0CBD17615F8}" srcOrd="1" destOrd="0" presId="urn:microsoft.com/office/officeart/2005/8/layout/hierarchy1"/>
    <dgm:cxn modelId="{B9861B95-F584-4540-A5CC-CFAD6BB592FC}" type="presParOf" srcId="{56D2BE00-A9F3-5644-B521-E0CBD17615F8}" destId="{F6B3C078-6958-2C45-8565-A5F70E3D3A4C}" srcOrd="0" destOrd="0" presId="urn:microsoft.com/office/officeart/2005/8/layout/hierarchy1"/>
    <dgm:cxn modelId="{F6695EFF-E30B-4ACB-827B-099FDDDA3547}" type="presParOf" srcId="{56D2BE00-A9F3-5644-B521-E0CBD17615F8}" destId="{56F73E94-FAB2-2641-90BD-16F241742332}" srcOrd="1" destOrd="0" presId="urn:microsoft.com/office/officeart/2005/8/layout/hierarchy1"/>
    <dgm:cxn modelId="{B00818AF-60CA-4954-AE79-04E8EEE7A990}" type="presParOf" srcId="{56F73E94-FAB2-2641-90BD-16F241742332}" destId="{33C83D29-AA41-A344-9E14-B56B594D72BE}" srcOrd="0" destOrd="0" presId="urn:microsoft.com/office/officeart/2005/8/layout/hierarchy1"/>
    <dgm:cxn modelId="{C2E23E38-9520-45B5-8643-FC0F4213AAF0}" type="presParOf" srcId="{33C83D29-AA41-A344-9E14-B56B594D72BE}" destId="{2B20A406-2ED9-B645-8728-5ECFB03E1967}" srcOrd="0" destOrd="0" presId="urn:microsoft.com/office/officeart/2005/8/layout/hierarchy1"/>
    <dgm:cxn modelId="{24069675-F3A1-4AA9-A754-D0A3491EB743}" type="presParOf" srcId="{33C83D29-AA41-A344-9E14-B56B594D72BE}" destId="{C8DD8471-845B-214B-AEA1-CE78F07FB9E1}" srcOrd="1" destOrd="0" presId="urn:microsoft.com/office/officeart/2005/8/layout/hierarchy1"/>
    <dgm:cxn modelId="{E6DC055D-5E4D-4FDD-97B9-3EF502DA9FBF}" type="presParOf" srcId="{56F73E94-FAB2-2641-90BD-16F241742332}" destId="{CFD7D6E6-DC24-8446-AB17-C97E40A60D88}" srcOrd="1" destOrd="0" presId="urn:microsoft.com/office/officeart/2005/8/layout/hierarchy1"/>
    <dgm:cxn modelId="{F10E9BC6-AD83-4754-9548-A9442532489E}" type="presParOf" srcId="{56D2BE00-A9F3-5644-B521-E0CBD17615F8}" destId="{234FF286-47B8-0E47-BD8F-400260EC1B67}" srcOrd="2" destOrd="0" presId="urn:microsoft.com/office/officeart/2005/8/layout/hierarchy1"/>
    <dgm:cxn modelId="{92EE2859-F7D5-4033-B447-905F37894FCD}" type="presParOf" srcId="{56D2BE00-A9F3-5644-B521-E0CBD17615F8}" destId="{DB6F48A3-A0B6-8F4F-857A-4B4F4127F20A}" srcOrd="3" destOrd="0" presId="urn:microsoft.com/office/officeart/2005/8/layout/hierarchy1"/>
    <dgm:cxn modelId="{9BBC5F92-8701-4DD4-A4F2-677261D2340A}" type="presParOf" srcId="{DB6F48A3-A0B6-8F4F-857A-4B4F4127F20A}" destId="{F8E62F58-300D-ED4A-8695-E11C984C9816}" srcOrd="0" destOrd="0" presId="urn:microsoft.com/office/officeart/2005/8/layout/hierarchy1"/>
    <dgm:cxn modelId="{E99B6569-7149-466E-85C1-AC5CFE5DBA58}" type="presParOf" srcId="{F8E62F58-300D-ED4A-8695-E11C984C9816}" destId="{9FF65689-259A-F946-B484-B03DD7E608F4}" srcOrd="0" destOrd="0" presId="urn:microsoft.com/office/officeart/2005/8/layout/hierarchy1"/>
    <dgm:cxn modelId="{58E87329-E39A-4459-AEA9-4D456FDE6542}" type="presParOf" srcId="{F8E62F58-300D-ED4A-8695-E11C984C9816}" destId="{D53125BF-4F04-264C-8C88-12B4EFA11B82}" srcOrd="1" destOrd="0" presId="urn:microsoft.com/office/officeart/2005/8/layout/hierarchy1"/>
    <dgm:cxn modelId="{0F4B8C16-E5F6-43B5-B47B-561662F54362}" type="presParOf" srcId="{DB6F48A3-A0B6-8F4F-857A-4B4F4127F20A}" destId="{1E69B37C-121C-1D4A-B22B-A40AF0897581}" srcOrd="1" destOrd="0" presId="urn:microsoft.com/office/officeart/2005/8/layout/hierarchy1"/>
    <dgm:cxn modelId="{A265FB06-F6D8-48B6-AF01-BCF5A82586FB}" type="presParOf" srcId="{1E69B37C-121C-1D4A-B22B-A40AF0897581}" destId="{5E4E17A1-E970-3D4F-96EE-815D54BD3D79}" srcOrd="0" destOrd="0" presId="urn:microsoft.com/office/officeart/2005/8/layout/hierarchy1"/>
    <dgm:cxn modelId="{EB555B69-6922-4742-A97E-934077FC4148}" type="presParOf" srcId="{1E69B37C-121C-1D4A-B22B-A40AF0897581}" destId="{9CED5D20-126F-4B43-8FF5-9FDEFF440E3D}" srcOrd="1" destOrd="0" presId="urn:microsoft.com/office/officeart/2005/8/layout/hierarchy1"/>
    <dgm:cxn modelId="{D7040C57-1922-4957-8599-94489849AB45}" type="presParOf" srcId="{9CED5D20-126F-4B43-8FF5-9FDEFF440E3D}" destId="{1E205DFA-723B-E14C-947F-0E849330852D}" srcOrd="0" destOrd="0" presId="urn:microsoft.com/office/officeart/2005/8/layout/hierarchy1"/>
    <dgm:cxn modelId="{786993A5-D8B3-4498-A056-2233AD2ED86D}" type="presParOf" srcId="{1E205DFA-723B-E14C-947F-0E849330852D}" destId="{4B471329-3DFA-1841-97C9-E631E9581D16}" srcOrd="0" destOrd="0" presId="urn:microsoft.com/office/officeart/2005/8/layout/hierarchy1"/>
    <dgm:cxn modelId="{16234E21-B0E6-4C6C-9D7C-6701516C7FEA}" type="presParOf" srcId="{1E205DFA-723B-E14C-947F-0E849330852D}" destId="{3FC6175F-996E-4842-8927-CCA758EED419}" srcOrd="1" destOrd="0" presId="urn:microsoft.com/office/officeart/2005/8/layout/hierarchy1"/>
    <dgm:cxn modelId="{39ED99D7-5654-4695-A653-818CFE38A29C}" type="presParOf" srcId="{9CED5D20-126F-4B43-8FF5-9FDEFF440E3D}" destId="{B05DF15D-3EFB-2348-9D53-277AFACE2120}" srcOrd="1" destOrd="0" presId="urn:microsoft.com/office/officeart/2005/8/layout/hierarchy1"/>
    <dgm:cxn modelId="{D0A9062A-7706-45A1-ACBD-0FE6A6120B6B}" type="presParOf" srcId="{B05DF15D-3EFB-2348-9D53-277AFACE2120}" destId="{4FB6E5BC-D325-B64D-9A0C-F21351393FC6}" srcOrd="0" destOrd="0" presId="urn:microsoft.com/office/officeart/2005/8/layout/hierarchy1"/>
    <dgm:cxn modelId="{C779B06D-C8C0-422E-BBE2-2867001D9DE3}" type="presParOf" srcId="{B05DF15D-3EFB-2348-9D53-277AFACE2120}" destId="{D64EF642-664E-6446-97A1-8AB8708B9A70}" srcOrd="1" destOrd="0" presId="urn:microsoft.com/office/officeart/2005/8/layout/hierarchy1"/>
    <dgm:cxn modelId="{8F546F12-10B4-47B7-BA93-3EE3E0264D45}" type="presParOf" srcId="{D64EF642-664E-6446-97A1-8AB8708B9A70}" destId="{32B620FE-2F4B-5642-9C41-8DA3F0D7A1C0}" srcOrd="0" destOrd="0" presId="urn:microsoft.com/office/officeart/2005/8/layout/hierarchy1"/>
    <dgm:cxn modelId="{874BD5F6-1468-4EE0-ADED-59805A831A4F}" type="presParOf" srcId="{32B620FE-2F4B-5642-9C41-8DA3F0D7A1C0}" destId="{140950ED-7F10-264D-8153-F5E62F6EB161}" srcOrd="0" destOrd="0" presId="urn:microsoft.com/office/officeart/2005/8/layout/hierarchy1"/>
    <dgm:cxn modelId="{67DF9466-B378-4673-B130-602B4CC34D64}" type="presParOf" srcId="{32B620FE-2F4B-5642-9C41-8DA3F0D7A1C0}" destId="{1994C418-9DE9-284B-8419-EACA443FE821}" srcOrd="1" destOrd="0" presId="urn:microsoft.com/office/officeart/2005/8/layout/hierarchy1"/>
    <dgm:cxn modelId="{C7BE04A1-A878-4449-A74B-F5901CE435D9}" type="presParOf" srcId="{D64EF642-664E-6446-97A1-8AB8708B9A70}" destId="{F8A17B12-7933-274D-825C-19B25BB7806D}" srcOrd="1" destOrd="0" presId="urn:microsoft.com/office/officeart/2005/8/layout/hierarchy1"/>
    <dgm:cxn modelId="{F5C52875-A205-490F-8CFB-7F41D1849015}" type="presParOf" srcId="{B05DF15D-3EFB-2348-9D53-277AFACE2120}" destId="{DB2F7A11-8ACA-EC49-93AF-B3286A86247A}" srcOrd="2" destOrd="0" presId="urn:microsoft.com/office/officeart/2005/8/layout/hierarchy1"/>
    <dgm:cxn modelId="{FB3E4D76-B070-4FE3-B083-3F3123C6FADB}" type="presParOf" srcId="{B05DF15D-3EFB-2348-9D53-277AFACE2120}" destId="{8B670E74-850E-F349-86AB-28C45003CBAA}" srcOrd="3" destOrd="0" presId="urn:microsoft.com/office/officeart/2005/8/layout/hierarchy1"/>
    <dgm:cxn modelId="{FA7F08DC-FE98-40B4-BF4F-A6D6F5265866}" type="presParOf" srcId="{8B670E74-850E-F349-86AB-28C45003CBAA}" destId="{7281FB62-0475-644B-88A7-088E60904758}" srcOrd="0" destOrd="0" presId="urn:microsoft.com/office/officeart/2005/8/layout/hierarchy1"/>
    <dgm:cxn modelId="{99C36CB1-D8CE-428D-9D20-B73A31DD7DA1}" type="presParOf" srcId="{7281FB62-0475-644B-88A7-088E60904758}" destId="{C53A272F-46D3-7649-ADD3-73EC5D8D871B}" srcOrd="0" destOrd="0" presId="urn:microsoft.com/office/officeart/2005/8/layout/hierarchy1"/>
    <dgm:cxn modelId="{77AD69C9-F15C-49F5-BEF6-7A4A5410823E}" type="presParOf" srcId="{7281FB62-0475-644B-88A7-088E60904758}" destId="{F8C4C470-83BB-AB43-B995-2774EA41D77C}" srcOrd="1" destOrd="0" presId="urn:microsoft.com/office/officeart/2005/8/layout/hierarchy1"/>
    <dgm:cxn modelId="{FD2E5946-F333-4E03-A23D-B4F7FF24B0F2}" type="presParOf" srcId="{8B670E74-850E-F349-86AB-28C45003CBAA}" destId="{22359152-F195-EE49-BD1B-E6C54C59DED0}" srcOrd="1" destOrd="0" presId="urn:microsoft.com/office/officeart/2005/8/layout/hierarchy1"/>
    <dgm:cxn modelId="{C7A7409D-F38F-45AD-8903-C21D20D5105A}" type="presParOf" srcId="{1E69B37C-121C-1D4A-B22B-A40AF0897581}" destId="{E9FDA9AF-1D96-4F42-B6E6-2E123A2D1202}" srcOrd="2" destOrd="0" presId="urn:microsoft.com/office/officeart/2005/8/layout/hierarchy1"/>
    <dgm:cxn modelId="{FA094AD4-677C-495D-9D01-105CAE7BFE54}" type="presParOf" srcId="{1E69B37C-121C-1D4A-B22B-A40AF0897581}" destId="{68D76CDD-9405-1742-9180-C64390539D59}" srcOrd="3" destOrd="0" presId="urn:microsoft.com/office/officeart/2005/8/layout/hierarchy1"/>
    <dgm:cxn modelId="{B3F54692-414D-4881-A324-8101152AFF69}" type="presParOf" srcId="{68D76CDD-9405-1742-9180-C64390539D59}" destId="{FB4C2055-508C-264E-9AC1-2B915E424FAD}" srcOrd="0" destOrd="0" presId="urn:microsoft.com/office/officeart/2005/8/layout/hierarchy1"/>
    <dgm:cxn modelId="{73A251D7-ABC9-41EA-AC38-7B975395B668}" type="presParOf" srcId="{FB4C2055-508C-264E-9AC1-2B915E424FAD}" destId="{79DF1FE0-04FA-9349-95A9-DA01E6DA4625}" srcOrd="0" destOrd="0" presId="urn:microsoft.com/office/officeart/2005/8/layout/hierarchy1"/>
    <dgm:cxn modelId="{7305D555-B0CD-4440-B98C-C8ABFDE653F5}" type="presParOf" srcId="{FB4C2055-508C-264E-9AC1-2B915E424FAD}" destId="{6F78F671-5728-7842-9788-2153A3AE8107}" srcOrd="1" destOrd="0" presId="urn:microsoft.com/office/officeart/2005/8/layout/hierarchy1"/>
    <dgm:cxn modelId="{DC3F6B65-A58B-4B0E-893E-8BFECB42F26B}" type="presParOf" srcId="{68D76CDD-9405-1742-9180-C64390539D59}" destId="{B57C80D7-BA65-6142-ADC3-8E40EB060EFC}" srcOrd="1" destOrd="0" presId="urn:microsoft.com/office/officeart/2005/8/layout/hierarchy1"/>
    <dgm:cxn modelId="{6D3FDC7B-8546-4DD9-BCCE-883000663D88}" type="presParOf" srcId="{B57C80D7-BA65-6142-ADC3-8E40EB060EFC}" destId="{E74C4035-4923-254A-9299-749FF28CA7C2}" srcOrd="0" destOrd="0" presId="urn:microsoft.com/office/officeart/2005/8/layout/hierarchy1"/>
    <dgm:cxn modelId="{990527E4-EF3D-4BD8-897D-36493254F923}" type="presParOf" srcId="{B57C80D7-BA65-6142-ADC3-8E40EB060EFC}" destId="{05D5F450-DF0D-5241-841B-DCFBDD3668CB}" srcOrd="1" destOrd="0" presId="urn:microsoft.com/office/officeart/2005/8/layout/hierarchy1"/>
    <dgm:cxn modelId="{F2441C37-45C6-49F0-9FA7-9929872C9193}" type="presParOf" srcId="{05D5F450-DF0D-5241-841B-DCFBDD3668CB}" destId="{AEF52A63-3B01-C44D-B953-40775C984732}" srcOrd="0" destOrd="0" presId="urn:microsoft.com/office/officeart/2005/8/layout/hierarchy1"/>
    <dgm:cxn modelId="{76931001-252F-4EE4-B7E5-A772267F5817}" type="presParOf" srcId="{AEF52A63-3B01-C44D-B953-40775C984732}" destId="{949D421B-ABA6-3B48-A225-AE8A7CDA9A76}" srcOrd="0" destOrd="0" presId="urn:microsoft.com/office/officeart/2005/8/layout/hierarchy1"/>
    <dgm:cxn modelId="{0A7DA79F-0C54-4B70-B0BA-5C7BB9EF7FB2}" type="presParOf" srcId="{AEF52A63-3B01-C44D-B953-40775C984732}" destId="{7E514AEF-2583-E040-921B-37DB3AEFCC9F}" srcOrd="1" destOrd="0" presId="urn:microsoft.com/office/officeart/2005/8/layout/hierarchy1"/>
    <dgm:cxn modelId="{A65173E8-FFE8-4BA2-9522-63FFA4940C73}" type="presParOf" srcId="{05D5F450-DF0D-5241-841B-DCFBDD3668CB}" destId="{2BEADCC2-3E68-304B-9E5A-7EE48CDE1FB2}" srcOrd="1" destOrd="0" presId="urn:microsoft.com/office/officeart/2005/8/layout/hierarchy1"/>
    <dgm:cxn modelId="{0672456B-73B7-4412-8A70-49A3BAE50AAD}" type="presParOf" srcId="{B57C80D7-BA65-6142-ADC3-8E40EB060EFC}" destId="{1225C665-0012-3844-BEFB-A7B86819ED4D}" srcOrd="2" destOrd="0" presId="urn:microsoft.com/office/officeart/2005/8/layout/hierarchy1"/>
    <dgm:cxn modelId="{2A7410A5-F8E6-42A1-B956-5C680B31E0C8}" type="presParOf" srcId="{B57C80D7-BA65-6142-ADC3-8E40EB060EFC}" destId="{DBA4A2FA-17F5-364B-83F0-B53455E975B4}" srcOrd="3" destOrd="0" presId="urn:microsoft.com/office/officeart/2005/8/layout/hierarchy1"/>
    <dgm:cxn modelId="{4D21DAFA-8C0E-44F9-BC3B-AF4769BF0E75}" type="presParOf" srcId="{DBA4A2FA-17F5-364B-83F0-B53455E975B4}" destId="{7280C621-A98C-A04B-A068-62E5E70D5438}" srcOrd="0" destOrd="0" presId="urn:microsoft.com/office/officeart/2005/8/layout/hierarchy1"/>
    <dgm:cxn modelId="{4FDD3A05-419C-4574-A1B2-8CC8270F2243}" type="presParOf" srcId="{7280C621-A98C-A04B-A068-62E5E70D5438}" destId="{2BD827A8-293F-724A-9A1D-605D4670527B}" srcOrd="0" destOrd="0" presId="urn:microsoft.com/office/officeart/2005/8/layout/hierarchy1"/>
    <dgm:cxn modelId="{F1F30D6F-FA5B-4F1A-BBC8-F39E6BBDF754}" type="presParOf" srcId="{7280C621-A98C-A04B-A068-62E5E70D5438}" destId="{8E77FEAC-A91D-B947-B29E-CA3740F76548}" srcOrd="1" destOrd="0" presId="urn:microsoft.com/office/officeart/2005/8/layout/hierarchy1"/>
    <dgm:cxn modelId="{6063552A-8B01-437A-8F88-AC4EF388A467}" type="presParOf" srcId="{DBA4A2FA-17F5-364B-83F0-B53455E975B4}" destId="{9AA82EA1-D90D-4344-9A2F-15EFE379B765}" srcOrd="1" destOrd="0" presId="urn:microsoft.com/office/officeart/2005/8/layout/hierarchy1"/>
    <dgm:cxn modelId="{F309C738-0626-476B-B883-612A9A678151}" type="presParOf" srcId="{56D2BE00-A9F3-5644-B521-E0CBD17615F8}" destId="{76010402-C9B4-D04D-8ACA-5ACEF8C136F7}" srcOrd="4" destOrd="0" presId="urn:microsoft.com/office/officeart/2005/8/layout/hierarchy1"/>
    <dgm:cxn modelId="{682102AD-0C87-49C6-98AC-AC55F76A6792}" type="presParOf" srcId="{56D2BE00-A9F3-5644-B521-E0CBD17615F8}" destId="{B2E63AD7-9391-8B43-B024-11F74864387A}" srcOrd="5" destOrd="0" presId="urn:microsoft.com/office/officeart/2005/8/layout/hierarchy1"/>
    <dgm:cxn modelId="{F7333F2D-AC75-4C0B-AC1F-08A9707E601E}" type="presParOf" srcId="{B2E63AD7-9391-8B43-B024-11F74864387A}" destId="{C36B56A1-76AF-B948-8610-380862C1E1C9}" srcOrd="0" destOrd="0" presId="urn:microsoft.com/office/officeart/2005/8/layout/hierarchy1"/>
    <dgm:cxn modelId="{A2169D78-4F05-465C-BE3E-D1A6FB5CE2CA}" type="presParOf" srcId="{C36B56A1-76AF-B948-8610-380862C1E1C9}" destId="{085F77C9-9B1D-0B4C-AA12-38E1961F1A16}" srcOrd="0" destOrd="0" presId="urn:microsoft.com/office/officeart/2005/8/layout/hierarchy1"/>
    <dgm:cxn modelId="{37DF6D56-2C32-4E8D-BC7C-BB3818D4A352}" type="presParOf" srcId="{C36B56A1-76AF-B948-8610-380862C1E1C9}" destId="{37250AB0-8768-7744-9533-6BCA8EFF06DA}" srcOrd="1" destOrd="0" presId="urn:microsoft.com/office/officeart/2005/8/layout/hierarchy1"/>
    <dgm:cxn modelId="{9864832E-FE3E-4A17-AC80-EC8C9DF3CC4A}" type="presParOf" srcId="{B2E63AD7-9391-8B43-B024-11F74864387A}" destId="{90264459-2408-9049-AEA4-BCC0D00C6720}" srcOrd="1" destOrd="0" presId="urn:microsoft.com/office/officeart/2005/8/layout/hierarchy1"/>
    <dgm:cxn modelId="{6B5143AB-3148-4142-93AC-0F434A58155C}" type="presParOf" srcId="{56D2BE00-A9F3-5644-B521-E0CBD17615F8}" destId="{B48291D9-E33B-7B42-9323-30B4A39289DB}" srcOrd="6" destOrd="0" presId="urn:microsoft.com/office/officeart/2005/8/layout/hierarchy1"/>
    <dgm:cxn modelId="{3E34E125-D62B-4989-8C5D-F0C76B6248F6}" type="presParOf" srcId="{56D2BE00-A9F3-5644-B521-E0CBD17615F8}" destId="{C77ECB00-A669-EF49-9DD9-942615466179}" srcOrd="7" destOrd="0" presId="urn:microsoft.com/office/officeart/2005/8/layout/hierarchy1"/>
    <dgm:cxn modelId="{9F430F99-5879-4D79-BC67-28DB4A7CD30A}" type="presParOf" srcId="{C77ECB00-A669-EF49-9DD9-942615466179}" destId="{168DEFF7-88D4-5D40-9D0A-5C33481CD5E1}" srcOrd="0" destOrd="0" presId="urn:microsoft.com/office/officeart/2005/8/layout/hierarchy1"/>
    <dgm:cxn modelId="{BEABF57B-5373-4066-A45C-E558D6B863C8}" type="presParOf" srcId="{168DEFF7-88D4-5D40-9D0A-5C33481CD5E1}" destId="{783AF56B-6A12-014E-B576-70C6D4F629EA}" srcOrd="0" destOrd="0" presId="urn:microsoft.com/office/officeart/2005/8/layout/hierarchy1"/>
    <dgm:cxn modelId="{F7AF857E-A4B0-443A-ABF9-F81CCDA1F0D6}" type="presParOf" srcId="{168DEFF7-88D4-5D40-9D0A-5C33481CD5E1}" destId="{1D512FB1-4DB9-E347-A2A3-5E0A516BD919}" srcOrd="1" destOrd="0" presId="urn:microsoft.com/office/officeart/2005/8/layout/hierarchy1"/>
    <dgm:cxn modelId="{75C3DEA2-CBED-44E9-8E79-D0D44789E0C9}" type="presParOf" srcId="{C77ECB00-A669-EF49-9DD9-942615466179}" destId="{E68710A0-3609-4449-AEB4-6FBE93BA4D7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291D9-E33B-7B42-9323-30B4A39289DB}">
      <dsp:nvSpPr>
        <dsp:cNvPr id="0" name=""/>
        <dsp:cNvSpPr/>
      </dsp:nvSpPr>
      <dsp:spPr>
        <a:xfrm>
          <a:off x="4836254" y="994164"/>
          <a:ext cx="3080192" cy="493235"/>
        </a:xfrm>
        <a:custGeom>
          <a:avLst/>
          <a:gdLst/>
          <a:ahLst/>
          <a:cxnLst/>
          <a:rect l="0" t="0" r="0" b="0"/>
          <a:pathLst>
            <a:path>
              <a:moveTo>
                <a:pt x="0" y="0"/>
              </a:moveTo>
              <a:lnTo>
                <a:pt x="0" y="344519"/>
              </a:lnTo>
              <a:lnTo>
                <a:pt x="3080192" y="344519"/>
              </a:lnTo>
              <a:lnTo>
                <a:pt x="3080192" y="493235"/>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6010402-C9B4-D04D-8ACA-5ACEF8C136F7}">
      <dsp:nvSpPr>
        <dsp:cNvPr id="0" name=""/>
        <dsp:cNvSpPr/>
      </dsp:nvSpPr>
      <dsp:spPr>
        <a:xfrm>
          <a:off x="4836254" y="994164"/>
          <a:ext cx="1118117" cy="493235"/>
        </a:xfrm>
        <a:custGeom>
          <a:avLst/>
          <a:gdLst/>
          <a:ahLst/>
          <a:cxnLst/>
          <a:rect l="0" t="0" r="0" b="0"/>
          <a:pathLst>
            <a:path>
              <a:moveTo>
                <a:pt x="0" y="0"/>
              </a:moveTo>
              <a:lnTo>
                <a:pt x="0" y="344519"/>
              </a:lnTo>
              <a:lnTo>
                <a:pt x="1118117" y="344519"/>
              </a:lnTo>
              <a:lnTo>
                <a:pt x="1118117" y="493235"/>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225C665-0012-3844-BEFB-A7B86819ED4D}">
      <dsp:nvSpPr>
        <dsp:cNvPr id="0" name=""/>
        <dsp:cNvSpPr/>
      </dsp:nvSpPr>
      <dsp:spPr>
        <a:xfrm>
          <a:off x="5954371" y="3993060"/>
          <a:ext cx="981037" cy="466884"/>
        </a:xfrm>
        <a:custGeom>
          <a:avLst/>
          <a:gdLst/>
          <a:ahLst/>
          <a:cxnLst/>
          <a:rect l="0" t="0" r="0" b="0"/>
          <a:pathLst>
            <a:path>
              <a:moveTo>
                <a:pt x="0" y="0"/>
              </a:moveTo>
              <a:lnTo>
                <a:pt x="0" y="318168"/>
              </a:lnTo>
              <a:lnTo>
                <a:pt x="981037" y="318168"/>
              </a:lnTo>
              <a:lnTo>
                <a:pt x="981037" y="466884"/>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74C4035-4923-254A-9299-749FF28CA7C2}">
      <dsp:nvSpPr>
        <dsp:cNvPr id="0" name=""/>
        <dsp:cNvSpPr/>
      </dsp:nvSpPr>
      <dsp:spPr>
        <a:xfrm>
          <a:off x="4973333" y="3993060"/>
          <a:ext cx="981037" cy="466884"/>
        </a:xfrm>
        <a:custGeom>
          <a:avLst/>
          <a:gdLst/>
          <a:ahLst/>
          <a:cxnLst/>
          <a:rect l="0" t="0" r="0" b="0"/>
          <a:pathLst>
            <a:path>
              <a:moveTo>
                <a:pt x="981037" y="0"/>
              </a:moveTo>
              <a:lnTo>
                <a:pt x="981037" y="318168"/>
              </a:lnTo>
              <a:lnTo>
                <a:pt x="0" y="318168"/>
              </a:lnTo>
              <a:lnTo>
                <a:pt x="0" y="466884"/>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9FDA9AF-1D96-4F42-B6E6-2E123A2D1202}">
      <dsp:nvSpPr>
        <dsp:cNvPr id="0" name=""/>
        <dsp:cNvSpPr/>
      </dsp:nvSpPr>
      <dsp:spPr>
        <a:xfrm>
          <a:off x="3992295" y="2506788"/>
          <a:ext cx="1962075" cy="466884"/>
        </a:xfrm>
        <a:custGeom>
          <a:avLst/>
          <a:gdLst/>
          <a:ahLst/>
          <a:cxnLst/>
          <a:rect l="0" t="0" r="0" b="0"/>
          <a:pathLst>
            <a:path>
              <a:moveTo>
                <a:pt x="0" y="0"/>
              </a:moveTo>
              <a:lnTo>
                <a:pt x="0" y="318168"/>
              </a:lnTo>
              <a:lnTo>
                <a:pt x="1962075" y="318168"/>
              </a:lnTo>
              <a:lnTo>
                <a:pt x="1962075" y="466884"/>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B2F7A11-8ACA-EC49-93AF-B3286A86247A}">
      <dsp:nvSpPr>
        <dsp:cNvPr id="0" name=""/>
        <dsp:cNvSpPr/>
      </dsp:nvSpPr>
      <dsp:spPr>
        <a:xfrm>
          <a:off x="2030220" y="3993060"/>
          <a:ext cx="981037" cy="466884"/>
        </a:xfrm>
        <a:custGeom>
          <a:avLst/>
          <a:gdLst/>
          <a:ahLst/>
          <a:cxnLst/>
          <a:rect l="0" t="0" r="0" b="0"/>
          <a:pathLst>
            <a:path>
              <a:moveTo>
                <a:pt x="0" y="0"/>
              </a:moveTo>
              <a:lnTo>
                <a:pt x="0" y="318168"/>
              </a:lnTo>
              <a:lnTo>
                <a:pt x="981037" y="318168"/>
              </a:lnTo>
              <a:lnTo>
                <a:pt x="981037" y="466884"/>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FB6E5BC-D325-B64D-9A0C-F21351393FC6}">
      <dsp:nvSpPr>
        <dsp:cNvPr id="0" name=""/>
        <dsp:cNvSpPr/>
      </dsp:nvSpPr>
      <dsp:spPr>
        <a:xfrm>
          <a:off x="1049182" y="3993060"/>
          <a:ext cx="981037" cy="466884"/>
        </a:xfrm>
        <a:custGeom>
          <a:avLst/>
          <a:gdLst/>
          <a:ahLst/>
          <a:cxnLst/>
          <a:rect l="0" t="0" r="0" b="0"/>
          <a:pathLst>
            <a:path>
              <a:moveTo>
                <a:pt x="981037" y="0"/>
              </a:moveTo>
              <a:lnTo>
                <a:pt x="981037" y="318168"/>
              </a:lnTo>
              <a:lnTo>
                <a:pt x="0" y="318168"/>
              </a:lnTo>
              <a:lnTo>
                <a:pt x="0" y="466884"/>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E4E17A1-E970-3D4F-96EE-815D54BD3D79}">
      <dsp:nvSpPr>
        <dsp:cNvPr id="0" name=""/>
        <dsp:cNvSpPr/>
      </dsp:nvSpPr>
      <dsp:spPr>
        <a:xfrm>
          <a:off x="2030220" y="2506788"/>
          <a:ext cx="1962075" cy="466884"/>
        </a:xfrm>
        <a:custGeom>
          <a:avLst/>
          <a:gdLst/>
          <a:ahLst/>
          <a:cxnLst/>
          <a:rect l="0" t="0" r="0" b="0"/>
          <a:pathLst>
            <a:path>
              <a:moveTo>
                <a:pt x="1962075" y="0"/>
              </a:moveTo>
              <a:lnTo>
                <a:pt x="1962075" y="318168"/>
              </a:lnTo>
              <a:lnTo>
                <a:pt x="0" y="318168"/>
              </a:lnTo>
              <a:lnTo>
                <a:pt x="0" y="466884"/>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34FF286-47B8-0E47-BD8F-400260EC1B67}">
      <dsp:nvSpPr>
        <dsp:cNvPr id="0" name=""/>
        <dsp:cNvSpPr/>
      </dsp:nvSpPr>
      <dsp:spPr>
        <a:xfrm>
          <a:off x="3992295" y="994164"/>
          <a:ext cx="843958" cy="493235"/>
        </a:xfrm>
        <a:custGeom>
          <a:avLst/>
          <a:gdLst/>
          <a:ahLst/>
          <a:cxnLst/>
          <a:rect l="0" t="0" r="0" b="0"/>
          <a:pathLst>
            <a:path>
              <a:moveTo>
                <a:pt x="843958" y="0"/>
              </a:moveTo>
              <a:lnTo>
                <a:pt x="843958" y="344519"/>
              </a:lnTo>
              <a:lnTo>
                <a:pt x="0" y="344519"/>
              </a:lnTo>
              <a:lnTo>
                <a:pt x="0" y="493235"/>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6B3C078-6958-2C45-8565-A5F70E3D3A4C}">
      <dsp:nvSpPr>
        <dsp:cNvPr id="0" name=""/>
        <dsp:cNvSpPr/>
      </dsp:nvSpPr>
      <dsp:spPr>
        <a:xfrm>
          <a:off x="2030220" y="994164"/>
          <a:ext cx="2806033" cy="493235"/>
        </a:xfrm>
        <a:custGeom>
          <a:avLst/>
          <a:gdLst/>
          <a:ahLst/>
          <a:cxnLst/>
          <a:rect l="0" t="0" r="0" b="0"/>
          <a:pathLst>
            <a:path>
              <a:moveTo>
                <a:pt x="2806033" y="0"/>
              </a:moveTo>
              <a:lnTo>
                <a:pt x="2806033" y="344519"/>
              </a:lnTo>
              <a:lnTo>
                <a:pt x="0" y="344519"/>
              </a:lnTo>
              <a:lnTo>
                <a:pt x="0" y="493235"/>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9C6E7EB-C736-6944-ABBF-4D50158236B0}">
      <dsp:nvSpPr>
        <dsp:cNvPr id="0" name=""/>
        <dsp:cNvSpPr/>
      </dsp:nvSpPr>
      <dsp:spPr>
        <a:xfrm>
          <a:off x="4033586" y="-25222"/>
          <a:ext cx="1605334" cy="1019387"/>
        </a:xfrm>
        <a:prstGeom prst="roundRect">
          <a:avLst>
            <a:gd name="adj" fmla="val 10000"/>
          </a:avLst>
        </a:prstGeom>
        <a:solidFill>
          <a:schemeClr val="accent3"/>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719BB2F-FAFD-3546-8818-BF572D237791}">
      <dsp:nvSpPr>
        <dsp:cNvPr id="0" name=""/>
        <dsp:cNvSpPr/>
      </dsp:nvSpPr>
      <dsp:spPr>
        <a:xfrm>
          <a:off x="4211957" y="144229"/>
          <a:ext cx="1605334" cy="10193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Immigration</a:t>
          </a:r>
          <a:r>
            <a:rPr lang="en-US" sz="1300" kern="1200" baseline="0" dirty="0" smtClean="0"/>
            <a:t> status</a:t>
          </a:r>
          <a:endParaRPr lang="en-US" sz="1300" kern="1200" dirty="0"/>
        </a:p>
      </dsp:txBody>
      <dsp:txXfrm>
        <a:off x="4241814" y="174086"/>
        <a:ext cx="1545620" cy="959673"/>
      </dsp:txXfrm>
    </dsp:sp>
    <dsp:sp modelId="{2B20A406-2ED9-B645-8728-5ECFB03E1967}">
      <dsp:nvSpPr>
        <dsp:cNvPr id="0" name=""/>
        <dsp:cNvSpPr/>
      </dsp:nvSpPr>
      <dsp:spPr>
        <a:xfrm>
          <a:off x="1227552" y="1487400"/>
          <a:ext cx="1605334" cy="1019387"/>
        </a:xfrm>
        <a:prstGeom prst="roundRect">
          <a:avLst>
            <a:gd name="adj" fmla="val 10000"/>
          </a:avLst>
        </a:prstGeom>
        <a:solidFill>
          <a:schemeClr val="accent1">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8DD8471-845B-214B-AEA1-CE78F07FB9E1}">
      <dsp:nvSpPr>
        <dsp:cNvPr id="0" name=""/>
        <dsp:cNvSpPr/>
      </dsp:nvSpPr>
      <dsp:spPr>
        <a:xfrm>
          <a:off x="1405923" y="1656852"/>
          <a:ext cx="1605334" cy="10193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Immigrant</a:t>
          </a:r>
        </a:p>
        <a:p>
          <a:pPr lvl="0" algn="ctr" defTabSz="577850">
            <a:lnSpc>
              <a:spcPct val="90000"/>
            </a:lnSpc>
            <a:spcBef>
              <a:spcPct val="0"/>
            </a:spcBef>
            <a:spcAft>
              <a:spcPct val="35000"/>
            </a:spcAft>
          </a:pPr>
          <a:r>
            <a:rPr lang="en-US" sz="1300" kern="1200" dirty="0"/>
            <a:t>(permanent resident</a:t>
          </a:r>
          <a:r>
            <a:rPr lang="en-US" sz="1300" kern="1200" dirty="0" smtClean="0"/>
            <a:t>)</a:t>
          </a:r>
        </a:p>
        <a:p>
          <a:pPr lvl="0" algn="ctr" defTabSz="577850">
            <a:lnSpc>
              <a:spcPct val="90000"/>
            </a:lnSpc>
            <a:spcBef>
              <a:spcPct val="0"/>
            </a:spcBef>
            <a:spcAft>
              <a:spcPct val="35000"/>
            </a:spcAft>
          </a:pPr>
          <a:r>
            <a:rPr lang="en-US" sz="1300" kern="1200" dirty="0" smtClean="0"/>
            <a:t>(85%)</a:t>
          </a:r>
          <a:endParaRPr lang="en-US" sz="1300" kern="1200" dirty="0"/>
        </a:p>
      </dsp:txBody>
      <dsp:txXfrm>
        <a:off x="1435780" y="1686709"/>
        <a:ext cx="1545620" cy="959673"/>
      </dsp:txXfrm>
    </dsp:sp>
    <dsp:sp modelId="{9FF65689-259A-F946-B484-B03DD7E608F4}">
      <dsp:nvSpPr>
        <dsp:cNvPr id="0" name=""/>
        <dsp:cNvSpPr/>
      </dsp:nvSpPr>
      <dsp:spPr>
        <a:xfrm>
          <a:off x="3189628" y="1487400"/>
          <a:ext cx="1605334" cy="1019387"/>
        </a:xfrm>
        <a:prstGeom prst="roundRect">
          <a:avLst>
            <a:gd name="adj" fmla="val 10000"/>
          </a:avLst>
        </a:prstGeom>
        <a:solidFill>
          <a:srgbClr val="C0504D"/>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53125BF-4F04-264C-8C88-12B4EFA11B82}">
      <dsp:nvSpPr>
        <dsp:cNvPr id="0" name=""/>
        <dsp:cNvSpPr/>
      </dsp:nvSpPr>
      <dsp:spPr>
        <a:xfrm>
          <a:off x="3367999" y="1656852"/>
          <a:ext cx="1605334" cy="10193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Humanitarian</a:t>
          </a:r>
        </a:p>
        <a:p>
          <a:pPr lvl="0" algn="ctr" defTabSz="577850">
            <a:lnSpc>
              <a:spcPct val="90000"/>
            </a:lnSpc>
            <a:spcBef>
              <a:spcPct val="0"/>
            </a:spcBef>
            <a:spcAft>
              <a:spcPct val="35000"/>
            </a:spcAft>
          </a:pPr>
          <a:r>
            <a:rPr lang="en-US" sz="1300" kern="1200" dirty="0" smtClean="0"/>
            <a:t>(10%)</a:t>
          </a:r>
          <a:endParaRPr lang="en-US" sz="1300" kern="1200" dirty="0"/>
        </a:p>
      </dsp:txBody>
      <dsp:txXfrm>
        <a:off x="3397856" y="1686709"/>
        <a:ext cx="1545620" cy="959673"/>
      </dsp:txXfrm>
    </dsp:sp>
    <dsp:sp modelId="{4B471329-3DFA-1841-97C9-E631E9581D16}">
      <dsp:nvSpPr>
        <dsp:cNvPr id="0" name=""/>
        <dsp:cNvSpPr/>
      </dsp:nvSpPr>
      <dsp:spPr>
        <a:xfrm>
          <a:off x="1227552" y="2973672"/>
          <a:ext cx="1605334" cy="1019387"/>
        </a:xfrm>
        <a:prstGeom prst="roundRect">
          <a:avLst>
            <a:gd name="adj" fmla="val 10000"/>
          </a:avLst>
        </a:prstGeom>
        <a:solidFill>
          <a:srgbClr val="C0504D"/>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FC6175F-996E-4842-8927-CCA758EED419}">
      <dsp:nvSpPr>
        <dsp:cNvPr id="0" name=""/>
        <dsp:cNvSpPr/>
      </dsp:nvSpPr>
      <dsp:spPr>
        <a:xfrm>
          <a:off x="1405923" y="3143124"/>
          <a:ext cx="1605334" cy="10193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Resettled refugee </a:t>
          </a:r>
          <a:r>
            <a:rPr lang="en-US" sz="1300" kern="1200" dirty="0"/>
            <a:t>(permanent resident)</a:t>
          </a:r>
        </a:p>
      </dsp:txBody>
      <dsp:txXfrm>
        <a:off x="1435780" y="3172981"/>
        <a:ext cx="1545620" cy="959673"/>
      </dsp:txXfrm>
    </dsp:sp>
    <dsp:sp modelId="{140950ED-7F10-264D-8153-F5E62F6EB161}">
      <dsp:nvSpPr>
        <dsp:cNvPr id="0" name=""/>
        <dsp:cNvSpPr/>
      </dsp:nvSpPr>
      <dsp:spPr>
        <a:xfrm>
          <a:off x="246515" y="4459945"/>
          <a:ext cx="1605334" cy="1019387"/>
        </a:xfrm>
        <a:prstGeom prst="roundRect">
          <a:avLst>
            <a:gd name="adj" fmla="val 10000"/>
          </a:avLst>
        </a:prstGeom>
        <a:solidFill>
          <a:srgbClr val="C0504D"/>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994C418-9DE9-284B-8419-EACA443FE821}">
      <dsp:nvSpPr>
        <dsp:cNvPr id="0" name=""/>
        <dsp:cNvSpPr/>
      </dsp:nvSpPr>
      <dsp:spPr>
        <a:xfrm>
          <a:off x="424885" y="4629397"/>
          <a:ext cx="1605334" cy="10193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Government assisted refugee (GAR)</a:t>
          </a:r>
        </a:p>
      </dsp:txBody>
      <dsp:txXfrm>
        <a:off x="454742" y="4659254"/>
        <a:ext cx="1545620" cy="959673"/>
      </dsp:txXfrm>
    </dsp:sp>
    <dsp:sp modelId="{C53A272F-46D3-7649-ADD3-73EC5D8D871B}">
      <dsp:nvSpPr>
        <dsp:cNvPr id="0" name=""/>
        <dsp:cNvSpPr/>
      </dsp:nvSpPr>
      <dsp:spPr>
        <a:xfrm>
          <a:off x="2208590" y="4459945"/>
          <a:ext cx="1605334" cy="1019387"/>
        </a:xfrm>
        <a:prstGeom prst="roundRect">
          <a:avLst>
            <a:gd name="adj" fmla="val 10000"/>
          </a:avLst>
        </a:prstGeom>
        <a:solidFill>
          <a:srgbClr val="C0504D"/>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8C4C470-83BB-AB43-B995-2774EA41D77C}">
      <dsp:nvSpPr>
        <dsp:cNvPr id="0" name=""/>
        <dsp:cNvSpPr/>
      </dsp:nvSpPr>
      <dsp:spPr>
        <a:xfrm>
          <a:off x="2386961" y="4629397"/>
          <a:ext cx="1605334" cy="10193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Privately sponsored refugee</a:t>
          </a:r>
        </a:p>
      </dsp:txBody>
      <dsp:txXfrm>
        <a:off x="2416818" y="4659254"/>
        <a:ext cx="1545620" cy="959673"/>
      </dsp:txXfrm>
    </dsp:sp>
    <dsp:sp modelId="{79DF1FE0-04FA-9349-95A9-DA01E6DA4625}">
      <dsp:nvSpPr>
        <dsp:cNvPr id="0" name=""/>
        <dsp:cNvSpPr/>
      </dsp:nvSpPr>
      <dsp:spPr>
        <a:xfrm>
          <a:off x="5151704" y="2973672"/>
          <a:ext cx="1605334" cy="1019387"/>
        </a:xfrm>
        <a:prstGeom prst="roundRect">
          <a:avLst>
            <a:gd name="adj" fmla="val 10000"/>
          </a:avLst>
        </a:prstGeom>
        <a:solidFill>
          <a:srgbClr val="C0504D"/>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F78F671-5728-7842-9788-2153A3AE8107}">
      <dsp:nvSpPr>
        <dsp:cNvPr id="0" name=""/>
        <dsp:cNvSpPr/>
      </dsp:nvSpPr>
      <dsp:spPr>
        <a:xfrm>
          <a:off x="5330074" y="3143124"/>
          <a:ext cx="1605334" cy="10193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Refugee Claimant </a:t>
          </a:r>
        </a:p>
        <a:p>
          <a:pPr lvl="0" algn="ctr" defTabSz="577850">
            <a:lnSpc>
              <a:spcPct val="90000"/>
            </a:lnSpc>
            <a:spcBef>
              <a:spcPct val="0"/>
            </a:spcBef>
            <a:spcAft>
              <a:spcPct val="35000"/>
            </a:spcAft>
          </a:pPr>
          <a:r>
            <a:rPr lang="en-US" sz="1300" kern="1200" dirty="0" smtClean="0"/>
            <a:t>(</a:t>
          </a:r>
          <a:r>
            <a:rPr lang="en-US" sz="1300" kern="1200" dirty="0"/>
            <a:t>asylum seeker)</a:t>
          </a:r>
        </a:p>
      </dsp:txBody>
      <dsp:txXfrm>
        <a:off x="5359931" y="3172981"/>
        <a:ext cx="1545620" cy="959673"/>
      </dsp:txXfrm>
    </dsp:sp>
    <dsp:sp modelId="{949D421B-ABA6-3B48-A225-AE8A7CDA9A76}">
      <dsp:nvSpPr>
        <dsp:cNvPr id="0" name=""/>
        <dsp:cNvSpPr/>
      </dsp:nvSpPr>
      <dsp:spPr>
        <a:xfrm>
          <a:off x="4170666" y="4459945"/>
          <a:ext cx="1605334" cy="1019387"/>
        </a:xfrm>
        <a:prstGeom prst="roundRect">
          <a:avLst>
            <a:gd name="adj" fmla="val 10000"/>
          </a:avLst>
        </a:prstGeom>
        <a:solidFill>
          <a:srgbClr val="C0504D"/>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E514AEF-2583-E040-921B-37DB3AEFCC9F}">
      <dsp:nvSpPr>
        <dsp:cNvPr id="0" name=""/>
        <dsp:cNvSpPr/>
      </dsp:nvSpPr>
      <dsp:spPr>
        <a:xfrm>
          <a:off x="4349036" y="4629397"/>
          <a:ext cx="1605334" cy="10193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Accepted refugee (permanent resident)</a:t>
          </a:r>
        </a:p>
      </dsp:txBody>
      <dsp:txXfrm>
        <a:off x="4378893" y="4659254"/>
        <a:ext cx="1545620" cy="959673"/>
      </dsp:txXfrm>
    </dsp:sp>
    <dsp:sp modelId="{2BD827A8-293F-724A-9A1D-605D4670527B}">
      <dsp:nvSpPr>
        <dsp:cNvPr id="0" name=""/>
        <dsp:cNvSpPr/>
      </dsp:nvSpPr>
      <dsp:spPr>
        <a:xfrm>
          <a:off x="6132741" y="4459945"/>
          <a:ext cx="1605334" cy="1019387"/>
        </a:xfrm>
        <a:prstGeom prst="roundRect">
          <a:avLst>
            <a:gd name="adj" fmla="val 10000"/>
          </a:avLst>
        </a:prstGeom>
        <a:solidFill>
          <a:srgbClr val="C0504D"/>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E77FEAC-A91D-B947-B29E-CA3740F76548}">
      <dsp:nvSpPr>
        <dsp:cNvPr id="0" name=""/>
        <dsp:cNvSpPr/>
      </dsp:nvSpPr>
      <dsp:spPr>
        <a:xfrm>
          <a:off x="6311112" y="4629397"/>
          <a:ext cx="1605334" cy="10193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Rejected</a:t>
          </a:r>
        </a:p>
      </dsp:txBody>
      <dsp:txXfrm>
        <a:off x="6340969" y="4659254"/>
        <a:ext cx="1545620" cy="959673"/>
      </dsp:txXfrm>
    </dsp:sp>
    <dsp:sp modelId="{085F77C9-9B1D-0B4C-AA12-38E1961F1A16}">
      <dsp:nvSpPr>
        <dsp:cNvPr id="0" name=""/>
        <dsp:cNvSpPr/>
      </dsp:nvSpPr>
      <dsp:spPr>
        <a:xfrm>
          <a:off x="5151704" y="1487400"/>
          <a:ext cx="1605334" cy="1019387"/>
        </a:xfrm>
        <a:prstGeom prst="roundRect">
          <a:avLst>
            <a:gd name="adj" fmla="val 10000"/>
          </a:avLst>
        </a:prstGeom>
        <a:solidFill>
          <a:schemeClr val="accent4"/>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7250AB0-8768-7744-9533-6BCA8EFF06DA}">
      <dsp:nvSpPr>
        <dsp:cNvPr id="0" name=""/>
        <dsp:cNvSpPr/>
      </dsp:nvSpPr>
      <dsp:spPr>
        <a:xfrm>
          <a:off x="5330074" y="1656852"/>
          <a:ext cx="1605334" cy="10193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Temporary status (student, visitor, temporary workers</a:t>
          </a:r>
          <a:r>
            <a:rPr lang="en-US" sz="1300" kern="1200" dirty="0" smtClean="0"/>
            <a:t>)</a:t>
          </a:r>
        </a:p>
        <a:p>
          <a:pPr lvl="0" algn="ctr" defTabSz="577850">
            <a:lnSpc>
              <a:spcPct val="90000"/>
            </a:lnSpc>
            <a:spcBef>
              <a:spcPct val="0"/>
            </a:spcBef>
            <a:spcAft>
              <a:spcPct val="35000"/>
            </a:spcAft>
          </a:pPr>
          <a:r>
            <a:rPr lang="en-US" sz="1300" kern="1200" dirty="0" smtClean="0"/>
            <a:t>(5%)</a:t>
          </a:r>
          <a:endParaRPr lang="en-US" sz="1300" kern="1200" dirty="0"/>
        </a:p>
      </dsp:txBody>
      <dsp:txXfrm>
        <a:off x="5359931" y="1686709"/>
        <a:ext cx="1545620" cy="959673"/>
      </dsp:txXfrm>
    </dsp:sp>
    <dsp:sp modelId="{783AF56B-6A12-014E-B576-70C6D4F629EA}">
      <dsp:nvSpPr>
        <dsp:cNvPr id="0" name=""/>
        <dsp:cNvSpPr/>
      </dsp:nvSpPr>
      <dsp:spPr>
        <a:xfrm>
          <a:off x="7113779" y="1487400"/>
          <a:ext cx="1605334" cy="1019387"/>
        </a:xfrm>
        <a:prstGeom prst="roundRect">
          <a:avLst>
            <a:gd name="adj" fmla="val 10000"/>
          </a:avLst>
        </a:prstGeom>
        <a:solidFill>
          <a:schemeClr val="accent6"/>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D512FB1-4DB9-E347-A2A3-5E0A516BD919}">
      <dsp:nvSpPr>
        <dsp:cNvPr id="0" name=""/>
        <dsp:cNvSpPr/>
      </dsp:nvSpPr>
      <dsp:spPr>
        <a:xfrm>
          <a:off x="7292150" y="1656852"/>
          <a:ext cx="1605334" cy="10193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Non-status</a:t>
          </a:r>
        </a:p>
        <a:p>
          <a:pPr lvl="0" algn="ctr" defTabSz="577850">
            <a:lnSpc>
              <a:spcPct val="90000"/>
            </a:lnSpc>
            <a:spcBef>
              <a:spcPct val="0"/>
            </a:spcBef>
            <a:spcAft>
              <a:spcPct val="35000"/>
            </a:spcAft>
          </a:pPr>
          <a:r>
            <a:rPr lang="en-US" sz="1300" kern="1200" dirty="0" smtClean="0"/>
            <a:t>(?)</a:t>
          </a:r>
          <a:endParaRPr lang="en-US" sz="1300" kern="1200" dirty="0"/>
        </a:p>
      </dsp:txBody>
      <dsp:txXfrm>
        <a:off x="7322007" y="1686709"/>
        <a:ext cx="1545620" cy="9596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291D9-E33B-7B42-9323-30B4A39289DB}">
      <dsp:nvSpPr>
        <dsp:cNvPr id="0" name=""/>
        <dsp:cNvSpPr/>
      </dsp:nvSpPr>
      <dsp:spPr>
        <a:xfrm>
          <a:off x="4836254" y="994164"/>
          <a:ext cx="3080192" cy="493235"/>
        </a:xfrm>
        <a:custGeom>
          <a:avLst/>
          <a:gdLst/>
          <a:ahLst/>
          <a:cxnLst/>
          <a:rect l="0" t="0" r="0" b="0"/>
          <a:pathLst>
            <a:path>
              <a:moveTo>
                <a:pt x="0" y="0"/>
              </a:moveTo>
              <a:lnTo>
                <a:pt x="0" y="344519"/>
              </a:lnTo>
              <a:lnTo>
                <a:pt x="3080192" y="344519"/>
              </a:lnTo>
              <a:lnTo>
                <a:pt x="3080192" y="493235"/>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6010402-C9B4-D04D-8ACA-5ACEF8C136F7}">
      <dsp:nvSpPr>
        <dsp:cNvPr id="0" name=""/>
        <dsp:cNvSpPr/>
      </dsp:nvSpPr>
      <dsp:spPr>
        <a:xfrm>
          <a:off x="4836254" y="994164"/>
          <a:ext cx="1118117" cy="493235"/>
        </a:xfrm>
        <a:custGeom>
          <a:avLst/>
          <a:gdLst/>
          <a:ahLst/>
          <a:cxnLst/>
          <a:rect l="0" t="0" r="0" b="0"/>
          <a:pathLst>
            <a:path>
              <a:moveTo>
                <a:pt x="0" y="0"/>
              </a:moveTo>
              <a:lnTo>
                <a:pt x="0" y="344519"/>
              </a:lnTo>
              <a:lnTo>
                <a:pt x="1118117" y="344519"/>
              </a:lnTo>
              <a:lnTo>
                <a:pt x="1118117" y="493235"/>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225C665-0012-3844-BEFB-A7B86819ED4D}">
      <dsp:nvSpPr>
        <dsp:cNvPr id="0" name=""/>
        <dsp:cNvSpPr/>
      </dsp:nvSpPr>
      <dsp:spPr>
        <a:xfrm>
          <a:off x="6034493" y="4031073"/>
          <a:ext cx="900915" cy="428871"/>
        </a:xfrm>
        <a:custGeom>
          <a:avLst/>
          <a:gdLst/>
          <a:ahLst/>
          <a:cxnLst/>
          <a:rect l="0" t="0" r="0" b="0"/>
          <a:pathLst>
            <a:path>
              <a:moveTo>
                <a:pt x="0" y="0"/>
              </a:moveTo>
              <a:lnTo>
                <a:pt x="0" y="280155"/>
              </a:lnTo>
              <a:lnTo>
                <a:pt x="900915" y="280155"/>
              </a:lnTo>
              <a:lnTo>
                <a:pt x="900915" y="428871"/>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74C4035-4923-254A-9299-749FF28CA7C2}">
      <dsp:nvSpPr>
        <dsp:cNvPr id="0" name=""/>
        <dsp:cNvSpPr/>
      </dsp:nvSpPr>
      <dsp:spPr>
        <a:xfrm>
          <a:off x="4973333" y="4031073"/>
          <a:ext cx="1061160" cy="428871"/>
        </a:xfrm>
        <a:custGeom>
          <a:avLst/>
          <a:gdLst/>
          <a:ahLst/>
          <a:cxnLst/>
          <a:rect l="0" t="0" r="0" b="0"/>
          <a:pathLst>
            <a:path>
              <a:moveTo>
                <a:pt x="1061160" y="0"/>
              </a:moveTo>
              <a:lnTo>
                <a:pt x="1061160" y="280155"/>
              </a:lnTo>
              <a:lnTo>
                <a:pt x="0" y="280155"/>
              </a:lnTo>
              <a:lnTo>
                <a:pt x="0" y="428871"/>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9FDA9AF-1D96-4F42-B6E6-2E123A2D1202}">
      <dsp:nvSpPr>
        <dsp:cNvPr id="0" name=""/>
        <dsp:cNvSpPr/>
      </dsp:nvSpPr>
      <dsp:spPr>
        <a:xfrm>
          <a:off x="3992295" y="2506788"/>
          <a:ext cx="2042197" cy="504897"/>
        </a:xfrm>
        <a:custGeom>
          <a:avLst/>
          <a:gdLst/>
          <a:ahLst/>
          <a:cxnLst/>
          <a:rect l="0" t="0" r="0" b="0"/>
          <a:pathLst>
            <a:path>
              <a:moveTo>
                <a:pt x="0" y="0"/>
              </a:moveTo>
              <a:lnTo>
                <a:pt x="0" y="356181"/>
              </a:lnTo>
              <a:lnTo>
                <a:pt x="2042197" y="356181"/>
              </a:lnTo>
              <a:lnTo>
                <a:pt x="2042197" y="504897"/>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B2F7A11-8ACA-EC49-93AF-B3286A86247A}">
      <dsp:nvSpPr>
        <dsp:cNvPr id="0" name=""/>
        <dsp:cNvSpPr/>
      </dsp:nvSpPr>
      <dsp:spPr>
        <a:xfrm>
          <a:off x="2030220" y="3993060"/>
          <a:ext cx="981037" cy="466884"/>
        </a:xfrm>
        <a:custGeom>
          <a:avLst/>
          <a:gdLst/>
          <a:ahLst/>
          <a:cxnLst/>
          <a:rect l="0" t="0" r="0" b="0"/>
          <a:pathLst>
            <a:path>
              <a:moveTo>
                <a:pt x="0" y="0"/>
              </a:moveTo>
              <a:lnTo>
                <a:pt x="0" y="318168"/>
              </a:lnTo>
              <a:lnTo>
                <a:pt x="981037" y="318168"/>
              </a:lnTo>
              <a:lnTo>
                <a:pt x="981037" y="466884"/>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FB6E5BC-D325-B64D-9A0C-F21351393FC6}">
      <dsp:nvSpPr>
        <dsp:cNvPr id="0" name=""/>
        <dsp:cNvSpPr/>
      </dsp:nvSpPr>
      <dsp:spPr>
        <a:xfrm>
          <a:off x="1049182" y="3993060"/>
          <a:ext cx="981037" cy="466884"/>
        </a:xfrm>
        <a:custGeom>
          <a:avLst/>
          <a:gdLst/>
          <a:ahLst/>
          <a:cxnLst/>
          <a:rect l="0" t="0" r="0" b="0"/>
          <a:pathLst>
            <a:path>
              <a:moveTo>
                <a:pt x="981037" y="0"/>
              </a:moveTo>
              <a:lnTo>
                <a:pt x="981037" y="318168"/>
              </a:lnTo>
              <a:lnTo>
                <a:pt x="0" y="318168"/>
              </a:lnTo>
              <a:lnTo>
                <a:pt x="0" y="466884"/>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E4E17A1-E970-3D4F-96EE-815D54BD3D79}">
      <dsp:nvSpPr>
        <dsp:cNvPr id="0" name=""/>
        <dsp:cNvSpPr/>
      </dsp:nvSpPr>
      <dsp:spPr>
        <a:xfrm>
          <a:off x="2030220" y="2506788"/>
          <a:ext cx="1962075" cy="466884"/>
        </a:xfrm>
        <a:custGeom>
          <a:avLst/>
          <a:gdLst/>
          <a:ahLst/>
          <a:cxnLst/>
          <a:rect l="0" t="0" r="0" b="0"/>
          <a:pathLst>
            <a:path>
              <a:moveTo>
                <a:pt x="1962075" y="0"/>
              </a:moveTo>
              <a:lnTo>
                <a:pt x="1962075" y="318168"/>
              </a:lnTo>
              <a:lnTo>
                <a:pt x="0" y="318168"/>
              </a:lnTo>
              <a:lnTo>
                <a:pt x="0" y="466884"/>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34FF286-47B8-0E47-BD8F-400260EC1B67}">
      <dsp:nvSpPr>
        <dsp:cNvPr id="0" name=""/>
        <dsp:cNvSpPr/>
      </dsp:nvSpPr>
      <dsp:spPr>
        <a:xfrm>
          <a:off x="3992295" y="994164"/>
          <a:ext cx="843958" cy="493235"/>
        </a:xfrm>
        <a:custGeom>
          <a:avLst/>
          <a:gdLst/>
          <a:ahLst/>
          <a:cxnLst/>
          <a:rect l="0" t="0" r="0" b="0"/>
          <a:pathLst>
            <a:path>
              <a:moveTo>
                <a:pt x="843958" y="0"/>
              </a:moveTo>
              <a:lnTo>
                <a:pt x="843958" y="344519"/>
              </a:lnTo>
              <a:lnTo>
                <a:pt x="0" y="344519"/>
              </a:lnTo>
              <a:lnTo>
                <a:pt x="0" y="493235"/>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6B3C078-6958-2C45-8565-A5F70E3D3A4C}">
      <dsp:nvSpPr>
        <dsp:cNvPr id="0" name=""/>
        <dsp:cNvSpPr/>
      </dsp:nvSpPr>
      <dsp:spPr>
        <a:xfrm>
          <a:off x="2030220" y="994164"/>
          <a:ext cx="2806033" cy="493235"/>
        </a:xfrm>
        <a:custGeom>
          <a:avLst/>
          <a:gdLst/>
          <a:ahLst/>
          <a:cxnLst/>
          <a:rect l="0" t="0" r="0" b="0"/>
          <a:pathLst>
            <a:path>
              <a:moveTo>
                <a:pt x="2806033" y="0"/>
              </a:moveTo>
              <a:lnTo>
                <a:pt x="2806033" y="344519"/>
              </a:lnTo>
              <a:lnTo>
                <a:pt x="0" y="344519"/>
              </a:lnTo>
              <a:lnTo>
                <a:pt x="0" y="493235"/>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9C6E7EB-C736-6944-ABBF-4D50158236B0}">
      <dsp:nvSpPr>
        <dsp:cNvPr id="0" name=""/>
        <dsp:cNvSpPr/>
      </dsp:nvSpPr>
      <dsp:spPr>
        <a:xfrm>
          <a:off x="4033586" y="-25222"/>
          <a:ext cx="1605334" cy="1019387"/>
        </a:xfrm>
        <a:prstGeom prst="roundRect">
          <a:avLst>
            <a:gd name="adj" fmla="val 10000"/>
          </a:avLst>
        </a:prstGeom>
        <a:solidFill>
          <a:schemeClr val="accent3"/>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719BB2F-FAFD-3546-8818-BF572D237791}">
      <dsp:nvSpPr>
        <dsp:cNvPr id="0" name=""/>
        <dsp:cNvSpPr/>
      </dsp:nvSpPr>
      <dsp:spPr>
        <a:xfrm>
          <a:off x="4211957" y="144229"/>
          <a:ext cx="1605334" cy="10193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Immigration</a:t>
          </a:r>
          <a:r>
            <a:rPr lang="en-US" sz="1100" kern="1200" baseline="0" dirty="0" smtClean="0"/>
            <a:t> status</a:t>
          </a:r>
          <a:endParaRPr lang="en-US" sz="1100" kern="1200" dirty="0"/>
        </a:p>
      </dsp:txBody>
      <dsp:txXfrm>
        <a:off x="4241814" y="174086"/>
        <a:ext cx="1545620" cy="959673"/>
      </dsp:txXfrm>
    </dsp:sp>
    <dsp:sp modelId="{2B20A406-2ED9-B645-8728-5ECFB03E1967}">
      <dsp:nvSpPr>
        <dsp:cNvPr id="0" name=""/>
        <dsp:cNvSpPr/>
      </dsp:nvSpPr>
      <dsp:spPr>
        <a:xfrm>
          <a:off x="1227552" y="1487400"/>
          <a:ext cx="1605334" cy="1019387"/>
        </a:xfrm>
        <a:prstGeom prst="roundRect">
          <a:avLst>
            <a:gd name="adj" fmla="val 10000"/>
          </a:avLst>
        </a:prstGeom>
        <a:solidFill>
          <a:schemeClr val="accent1">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8DD8471-845B-214B-AEA1-CE78F07FB9E1}">
      <dsp:nvSpPr>
        <dsp:cNvPr id="0" name=""/>
        <dsp:cNvSpPr/>
      </dsp:nvSpPr>
      <dsp:spPr>
        <a:xfrm>
          <a:off x="1405923" y="1656852"/>
          <a:ext cx="1605334" cy="10193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Immigrant</a:t>
          </a:r>
        </a:p>
        <a:p>
          <a:pPr lvl="0" algn="ctr" defTabSz="488950">
            <a:lnSpc>
              <a:spcPct val="90000"/>
            </a:lnSpc>
            <a:spcBef>
              <a:spcPct val="0"/>
            </a:spcBef>
            <a:spcAft>
              <a:spcPct val="35000"/>
            </a:spcAft>
          </a:pPr>
          <a:r>
            <a:rPr lang="en-US" sz="1100" kern="1200" dirty="0"/>
            <a:t>(permanent resident</a:t>
          </a:r>
          <a:r>
            <a:rPr lang="en-US" sz="1100" kern="1200" dirty="0" smtClean="0"/>
            <a:t>)</a:t>
          </a:r>
        </a:p>
        <a:p>
          <a:pPr lvl="0" algn="ctr" defTabSz="488950">
            <a:lnSpc>
              <a:spcPct val="90000"/>
            </a:lnSpc>
            <a:spcBef>
              <a:spcPct val="0"/>
            </a:spcBef>
            <a:spcAft>
              <a:spcPct val="35000"/>
            </a:spcAft>
          </a:pPr>
          <a:r>
            <a:rPr lang="en-US" sz="1100" kern="1200" dirty="0" smtClean="0"/>
            <a:t>(85%)</a:t>
          </a:r>
        </a:p>
        <a:p>
          <a:pPr lvl="0" algn="ctr" defTabSz="488950">
            <a:lnSpc>
              <a:spcPct val="90000"/>
            </a:lnSpc>
            <a:spcBef>
              <a:spcPct val="0"/>
            </a:spcBef>
            <a:spcAft>
              <a:spcPct val="35000"/>
            </a:spcAft>
          </a:pPr>
          <a:r>
            <a:rPr lang="en-US" sz="1100" i="1" kern="1200" dirty="0" smtClean="0">
              <a:solidFill>
                <a:srgbClr val="FF0000"/>
              </a:solidFill>
            </a:rPr>
            <a:t>Provincial (may be delay)</a:t>
          </a:r>
          <a:endParaRPr lang="en-US" sz="1100" i="1" kern="1200" dirty="0">
            <a:solidFill>
              <a:srgbClr val="FF0000"/>
            </a:solidFill>
          </a:endParaRPr>
        </a:p>
      </dsp:txBody>
      <dsp:txXfrm>
        <a:off x="1435780" y="1686709"/>
        <a:ext cx="1545620" cy="959673"/>
      </dsp:txXfrm>
    </dsp:sp>
    <dsp:sp modelId="{9FF65689-259A-F946-B484-B03DD7E608F4}">
      <dsp:nvSpPr>
        <dsp:cNvPr id="0" name=""/>
        <dsp:cNvSpPr/>
      </dsp:nvSpPr>
      <dsp:spPr>
        <a:xfrm>
          <a:off x="3189628" y="1487400"/>
          <a:ext cx="1605334" cy="1019387"/>
        </a:xfrm>
        <a:prstGeom prst="roundRect">
          <a:avLst>
            <a:gd name="adj" fmla="val 10000"/>
          </a:avLst>
        </a:prstGeom>
        <a:solidFill>
          <a:srgbClr val="C0504D"/>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53125BF-4F04-264C-8C88-12B4EFA11B82}">
      <dsp:nvSpPr>
        <dsp:cNvPr id="0" name=""/>
        <dsp:cNvSpPr/>
      </dsp:nvSpPr>
      <dsp:spPr>
        <a:xfrm>
          <a:off x="3367999" y="1656852"/>
          <a:ext cx="1605334" cy="10193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Humanitarian</a:t>
          </a:r>
        </a:p>
        <a:p>
          <a:pPr lvl="0" algn="ctr" defTabSz="488950">
            <a:lnSpc>
              <a:spcPct val="90000"/>
            </a:lnSpc>
            <a:spcBef>
              <a:spcPct val="0"/>
            </a:spcBef>
            <a:spcAft>
              <a:spcPct val="35000"/>
            </a:spcAft>
          </a:pPr>
          <a:r>
            <a:rPr lang="en-US" sz="1100" kern="1200" dirty="0" smtClean="0"/>
            <a:t>(10%)</a:t>
          </a:r>
          <a:endParaRPr lang="en-US" sz="1100" kern="1200" dirty="0"/>
        </a:p>
      </dsp:txBody>
      <dsp:txXfrm>
        <a:off x="3397856" y="1686709"/>
        <a:ext cx="1545620" cy="959673"/>
      </dsp:txXfrm>
    </dsp:sp>
    <dsp:sp modelId="{4B471329-3DFA-1841-97C9-E631E9581D16}">
      <dsp:nvSpPr>
        <dsp:cNvPr id="0" name=""/>
        <dsp:cNvSpPr/>
      </dsp:nvSpPr>
      <dsp:spPr>
        <a:xfrm>
          <a:off x="1227552" y="2973672"/>
          <a:ext cx="1605334" cy="1019387"/>
        </a:xfrm>
        <a:prstGeom prst="roundRect">
          <a:avLst>
            <a:gd name="adj" fmla="val 10000"/>
          </a:avLst>
        </a:prstGeom>
        <a:solidFill>
          <a:srgbClr val="C0504D"/>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FC6175F-996E-4842-8927-CCA758EED419}">
      <dsp:nvSpPr>
        <dsp:cNvPr id="0" name=""/>
        <dsp:cNvSpPr/>
      </dsp:nvSpPr>
      <dsp:spPr>
        <a:xfrm>
          <a:off x="1405923" y="3143124"/>
          <a:ext cx="1605334" cy="10193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Resettled </a:t>
          </a:r>
          <a:r>
            <a:rPr lang="en-US" sz="1100" kern="1200" dirty="0" smtClean="0"/>
            <a:t>refugee</a:t>
          </a:r>
        </a:p>
        <a:p>
          <a:pPr lvl="0" algn="ctr" defTabSz="488950">
            <a:lnSpc>
              <a:spcPct val="90000"/>
            </a:lnSpc>
            <a:spcBef>
              <a:spcPct val="0"/>
            </a:spcBef>
            <a:spcAft>
              <a:spcPct val="35000"/>
            </a:spcAft>
          </a:pPr>
          <a:r>
            <a:rPr lang="en-US" sz="1100" kern="1200" dirty="0" smtClean="0"/>
            <a:t>(permanent </a:t>
          </a:r>
          <a:r>
            <a:rPr lang="en-US" sz="1100" kern="1200" dirty="0"/>
            <a:t>resident</a:t>
          </a:r>
          <a:r>
            <a:rPr lang="en-US" sz="1100" kern="1200" dirty="0" smtClean="0"/>
            <a:t>)</a:t>
          </a:r>
        </a:p>
        <a:p>
          <a:pPr lvl="0" algn="ctr" defTabSz="488950">
            <a:lnSpc>
              <a:spcPct val="90000"/>
            </a:lnSpc>
            <a:spcBef>
              <a:spcPct val="0"/>
            </a:spcBef>
            <a:spcAft>
              <a:spcPct val="35000"/>
            </a:spcAft>
          </a:pPr>
          <a:r>
            <a:rPr lang="en-US" sz="1100" i="1" kern="1200" dirty="0" smtClean="0">
              <a:solidFill>
                <a:srgbClr val="FF0000"/>
              </a:solidFill>
            </a:rPr>
            <a:t>Provincial &amp; IFHP</a:t>
          </a:r>
          <a:endParaRPr lang="en-US" sz="1100" i="1" kern="1200" dirty="0">
            <a:solidFill>
              <a:srgbClr val="FF0000"/>
            </a:solidFill>
          </a:endParaRPr>
        </a:p>
      </dsp:txBody>
      <dsp:txXfrm>
        <a:off x="1435780" y="3172981"/>
        <a:ext cx="1545620" cy="959673"/>
      </dsp:txXfrm>
    </dsp:sp>
    <dsp:sp modelId="{140950ED-7F10-264D-8153-F5E62F6EB161}">
      <dsp:nvSpPr>
        <dsp:cNvPr id="0" name=""/>
        <dsp:cNvSpPr/>
      </dsp:nvSpPr>
      <dsp:spPr>
        <a:xfrm>
          <a:off x="246515" y="4459945"/>
          <a:ext cx="1605334" cy="1019387"/>
        </a:xfrm>
        <a:prstGeom prst="roundRect">
          <a:avLst>
            <a:gd name="adj" fmla="val 10000"/>
          </a:avLst>
        </a:prstGeom>
        <a:solidFill>
          <a:srgbClr val="C0504D"/>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994C418-9DE9-284B-8419-EACA443FE821}">
      <dsp:nvSpPr>
        <dsp:cNvPr id="0" name=""/>
        <dsp:cNvSpPr/>
      </dsp:nvSpPr>
      <dsp:spPr>
        <a:xfrm>
          <a:off x="424885" y="4629397"/>
          <a:ext cx="1605334" cy="10193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Government assisted refugee (GAR)</a:t>
          </a:r>
        </a:p>
      </dsp:txBody>
      <dsp:txXfrm>
        <a:off x="454742" y="4659254"/>
        <a:ext cx="1545620" cy="959673"/>
      </dsp:txXfrm>
    </dsp:sp>
    <dsp:sp modelId="{C53A272F-46D3-7649-ADD3-73EC5D8D871B}">
      <dsp:nvSpPr>
        <dsp:cNvPr id="0" name=""/>
        <dsp:cNvSpPr/>
      </dsp:nvSpPr>
      <dsp:spPr>
        <a:xfrm>
          <a:off x="2208590" y="4459945"/>
          <a:ext cx="1605334" cy="1019387"/>
        </a:xfrm>
        <a:prstGeom prst="roundRect">
          <a:avLst>
            <a:gd name="adj" fmla="val 10000"/>
          </a:avLst>
        </a:prstGeom>
        <a:solidFill>
          <a:srgbClr val="C0504D"/>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8C4C470-83BB-AB43-B995-2774EA41D77C}">
      <dsp:nvSpPr>
        <dsp:cNvPr id="0" name=""/>
        <dsp:cNvSpPr/>
      </dsp:nvSpPr>
      <dsp:spPr>
        <a:xfrm>
          <a:off x="2386961" y="4629397"/>
          <a:ext cx="1605334" cy="10193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Privately sponsored refugee</a:t>
          </a:r>
        </a:p>
      </dsp:txBody>
      <dsp:txXfrm>
        <a:off x="2416818" y="4659254"/>
        <a:ext cx="1545620" cy="959673"/>
      </dsp:txXfrm>
    </dsp:sp>
    <dsp:sp modelId="{79DF1FE0-04FA-9349-95A9-DA01E6DA4625}">
      <dsp:nvSpPr>
        <dsp:cNvPr id="0" name=""/>
        <dsp:cNvSpPr/>
      </dsp:nvSpPr>
      <dsp:spPr>
        <a:xfrm>
          <a:off x="5231826" y="3011685"/>
          <a:ext cx="1605334" cy="1019387"/>
        </a:xfrm>
        <a:prstGeom prst="roundRect">
          <a:avLst>
            <a:gd name="adj" fmla="val 10000"/>
          </a:avLst>
        </a:prstGeom>
        <a:solidFill>
          <a:srgbClr val="C0504D"/>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F78F671-5728-7842-9788-2153A3AE8107}">
      <dsp:nvSpPr>
        <dsp:cNvPr id="0" name=""/>
        <dsp:cNvSpPr/>
      </dsp:nvSpPr>
      <dsp:spPr>
        <a:xfrm>
          <a:off x="5410196" y="3181137"/>
          <a:ext cx="1605334" cy="10193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Refugee Claimant </a:t>
          </a:r>
          <a:r>
            <a:rPr lang="en-US" sz="1100" kern="1200" dirty="0"/>
            <a:t>(asylum seeker</a:t>
          </a:r>
          <a:r>
            <a:rPr lang="en-US" sz="1100" kern="1200" dirty="0" smtClean="0"/>
            <a:t>)</a:t>
          </a:r>
        </a:p>
        <a:p>
          <a:pPr lvl="0" algn="ctr" defTabSz="488950">
            <a:lnSpc>
              <a:spcPct val="90000"/>
            </a:lnSpc>
            <a:spcBef>
              <a:spcPct val="0"/>
            </a:spcBef>
            <a:spcAft>
              <a:spcPct val="35000"/>
            </a:spcAft>
          </a:pPr>
          <a:r>
            <a:rPr lang="en-US" sz="1100" i="1" kern="1200" dirty="0" smtClean="0">
              <a:solidFill>
                <a:srgbClr val="FF0000"/>
              </a:solidFill>
            </a:rPr>
            <a:t>IFHP</a:t>
          </a:r>
          <a:endParaRPr lang="en-US" sz="1100" i="1" kern="1200" dirty="0">
            <a:solidFill>
              <a:srgbClr val="FF0000"/>
            </a:solidFill>
          </a:endParaRPr>
        </a:p>
      </dsp:txBody>
      <dsp:txXfrm>
        <a:off x="5440053" y="3210994"/>
        <a:ext cx="1545620" cy="959673"/>
      </dsp:txXfrm>
    </dsp:sp>
    <dsp:sp modelId="{949D421B-ABA6-3B48-A225-AE8A7CDA9A76}">
      <dsp:nvSpPr>
        <dsp:cNvPr id="0" name=""/>
        <dsp:cNvSpPr/>
      </dsp:nvSpPr>
      <dsp:spPr>
        <a:xfrm>
          <a:off x="4170666" y="4459945"/>
          <a:ext cx="1605334" cy="1019387"/>
        </a:xfrm>
        <a:prstGeom prst="roundRect">
          <a:avLst>
            <a:gd name="adj" fmla="val 10000"/>
          </a:avLst>
        </a:prstGeom>
        <a:solidFill>
          <a:srgbClr val="C0504D"/>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E514AEF-2583-E040-921B-37DB3AEFCC9F}">
      <dsp:nvSpPr>
        <dsp:cNvPr id="0" name=""/>
        <dsp:cNvSpPr/>
      </dsp:nvSpPr>
      <dsp:spPr>
        <a:xfrm>
          <a:off x="4349036" y="4629397"/>
          <a:ext cx="1605334" cy="10193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Accepted refugee (permanent resident</a:t>
          </a:r>
          <a:r>
            <a:rPr lang="en-US" sz="1100" kern="1200" dirty="0" smtClean="0"/>
            <a:t>)</a:t>
          </a:r>
        </a:p>
        <a:p>
          <a:pPr lvl="0" algn="ctr" defTabSz="488950">
            <a:lnSpc>
              <a:spcPct val="90000"/>
            </a:lnSpc>
            <a:spcBef>
              <a:spcPct val="0"/>
            </a:spcBef>
            <a:spcAft>
              <a:spcPct val="35000"/>
            </a:spcAft>
          </a:pPr>
          <a:r>
            <a:rPr lang="en-US" sz="1100" i="1" kern="1200" dirty="0" smtClean="0">
              <a:solidFill>
                <a:srgbClr val="FF0000"/>
              </a:solidFill>
            </a:rPr>
            <a:t>Provincial &amp; IFHP</a:t>
          </a:r>
          <a:endParaRPr lang="en-US" sz="1100" kern="1200" dirty="0">
            <a:solidFill>
              <a:srgbClr val="FF0000"/>
            </a:solidFill>
          </a:endParaRPr>
        </a:p>
      </dsp:txBody>
      <dsp:txXfrm>
        <a:off x="4378893" y="4659254"/>
        <a:ext cx="1545620" cy="959673"/>
      </dsp:txXfrm>
    </dsp:sp>
    <dsp:sp modelId="{2BD827A8-293F-724A-9A1D-605D4670527B}">
      <dsp:nvSpPr>
        <dsp:cNvPr id="0" name=""/>
        <dsp:cNvSpPr/>
      </dsp:nvSpPr>
      <dsp:spPr>
        <a:xfrm>
          <a:off x="6132741" y="4459945"/>
          <a:ext cx="1605334" cy="1019387"/>
        </a:xfrm>
        <a:prstGeom prst="roundRect">
          <a:avLst>
            <a:gd name="adj" fmla="val 10000"/>
          </a:avLst>
        </a:prstGeom>
        <a:solidFill>
          <a:srgbClr val="C0504D"/>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E77FEAC-A91D-B947-B29E-CA3740F76548}">
      <dsp:nvSpPr>
        <dsp:cNvPr id="0" name=""/>
        <dsp:cNvSpPr/>
      </dsp:nvSpPr>
      <dsp:spPr>
        <a:xfrm>
          <a:off x="6311112" y="4629397"/>
          <a:ext cx="1605334" cy="10193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Rejected</a:t>
          </a:r>
        </a:p>
      </dsp:txBody>
      <dsp:txXfrm>
        <a:off x="6340969" y="4659254"/>
        <a:ext cx="1545620" cy="959673"/>
      </dsp:txXfrm>
    </dsp:sp>
    <dsp:sp modelId="{085F77C9-9B1D-0B4C-AA12-38E1961F1A16}">
      <dsp:nvSpPr>
        <dsp:cNvPr id="0" name=""/>
        <dsp:cNvSpPr/>
      </dsp:nvSpPr>
      <dsp:spPr>
        <a:xfrm>
          <a:off x="5151704" y="1487400"/>
          <a:ext cx="1605334" cy="1019387"/>
        </a:xfrm>
        <a:prstGeom prst="roundRect">
          <a:avLst>
            <a:gd name="adj" fmla="val 10000"/>
          </a:avLst>
        </a:prstGeom>
        <a:solidFill>
          <a:schemeClr val="accent4"/>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7250AB0-8768-7744-9533-6BCA8EFF06DA}">
      <dsp:nvSpPr>
        <dsp:cNvPr id="0" name=""/>
        <dsp:cNvSpPr/>
      </dsp:nvSpPr>
      <dsp:spPr>
        <a:xfrm>
          <a:off x="5330074" y="1656852"/>
          <a:ext cx="1605334" cy="10193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Temporary status (student, visitor, temporary workers</a:t>
          </a:r>
          <a:r>
            <a:rPr lang="en-US" sz="1100" kern="1200" dirty="0" smtClean="0"/>
            <a:t>)</a:t>
          </a:r>
        </a:p>
        <a:p>
          <a:pPr lvl="0" algn="ctr" defTabSz="488950">
            <a:lnSpc>
              <a:spcPct val="90000"/>
            </a:lnSpc>
            <a:spcBef>
              <a:spcPct val="0"/>
            </a:spcBef>
            <a:spcAft>
              <a:spcPct val="35000"/>
            </a:spcAft>
          </a:pPr>
          <a:r>
            <a:rPr lang="en-US" sz="1100" kern="1200" dirty="0" smtClean="0"/>
            <a:t>(5%)</a:t>
          </a:r>
          <a:endParaRPr lang="en-US" sz="1100" kern="1200" dirty="0"/>
        </a:p>
      </dsp:txBody>
      <dsp:txXfrm>
        <a:off x="5359931" y="1686709"/>
        <a:ext cx="1545620" cy="959673"/>
      </dsp:txXfrm>
    </dsp:sp>
    <dsp:sp modelId="{783AF56B-6A12-014E-B576-70C6D4F629EA}">
      <dsp:nvSpPr>
        <dsp:cNvPr id="0" name=""/>
        <dsp:cNvSpPr/>
      </dsp:nvSpPr>
      <dsp:spPr>
        <a:xfrm>
          <a:off x="7113779" y="1487400"/>
          <a:ext cx="1605334" cy="1019387"/>
        </a:xfrm>
        <a:prstGeom prst="roundRect">
          <a:avLst>
            <a:gd name="adj" fmla="val 10000"/>
          </a:avLst>
        </a:prstGeom>
        <a:solidFill>
          <a:schemeClr val="accent6"/>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D512FB1-4DB9-E347-A2A3-5E0A516BD919}">
      <dsp:nvSpPr>
        <dsp:cNvPr id="0" name=""/>
        <dsp:cNvSpPr/>
      </dsp:nvSpPr>
      <dsp:spPr>
        <a:xfrm>
          <a:off x="7292150" y="1656852"/>
          <a:ext cx="1605334" cy="10193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Non-status</a:t>
          </a:r>
        </a:p>
        <a:p>
          <a:pPr lvl="0" algn="ctr" defTabSz="488950">
            <a:lnSpc>
              <a:spcPct val="90000"/>
            </a:lnSpc>
            <a:spcBef>
              <a:spcPct val="0"/>
            </a:spcBef>
            <a:spcAft>
              <a:spcPct val="35000"/>
            </a:spcAft>
          </a:pPr>
          <a:r>
            <a:rPr lang="en-US" sz="1100" kern="1200" dirty="0" smtClean="0"/>
            <a:t>(?)</a:t>
          </a:r>
          <a:endParaRPr lang="en-US" sz="1100" kern="1200" dirty="0"/>
        </a:p>
      </dsp:txBody>
      <dsp:txXfrm>
        <a:off x="7322007" y="1686709"/>
        <a:ext cx="1545620" cy="95967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A25EEF-EC3F-4050-B98C-4AAB132CB23F}" type="datetimeFigureOut">
              <a:rPr lang="en-US" smtClean="0"/>
              <a:t>12/5/2017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EF911C-592C-4C09-A5F3-898E0AD3CE26}" type="slidenum">
              <a:rPr lang="en-US" smtClean="0"/>
              <a:t>‹#›</a:t>
            </a:fld>
            <a:endParaRPr lang="en-US"/>
          </a:p>
        </p:txBody>
      </p:sp>
    </p:spTree>
    <p:extLst>
      <p:ext uri="{BB962C8B-B14F-4D97-AF65-F5344CB8AC3E}">
        <p14:creationId xmlns:p14="http://schemas.microsoft.com/office/powerpoint/2010/main" val="527859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ccrweb.ca/en/glossary"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ccrweb.ca/en/glossary"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Preface: it’s important</a:t>
            </a:r>
            <a:r>
              <a:rPr lang="en-US" baseline="0" dirty="0"/>
              <a:t> to understand all the different terms for immigrants and refugees, not only because of the implications for health and social insurance coverage, but also so that we are respectful and informed in our care for these children.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CA" altLang="en-US" sz="1200" kern="1200" dirty="0">
              <a:solidFill>
                <a:schemeClr val="tx1"/>
              </a:solidFill>
              <a:latin typeface="+mn-lt"/>
              <a:ea typeface="+mn-ea"/>
              <a:cs typeface="Times New Roman" pitchFamily="18"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CA" altLang="en-US" sz="1200" kern="1200" dirty="0">
              <a:solidFill>
                <a:schemeClr val="tx1"/>
              </a:solidFill>
              <a:latin typeface="+mn-lt"/>
              <a:ea typeface="+mn-ea"/>
              <a:cs typeface="Times New Roman" pitchFamily="18"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CA" altLang="en-US" sz="1200" kern="1200" dirty="0">
                <a:solidFill>
                  <a:schemeClr val="tx1"/>
                </a:solidFill>
                <a:latin typeface="+mn-lt"/>
                <a:ea typeface="+mn-ea"/>
                <a:cs typeface="Times New Roman" pitchFamily="18" charset="0"/>
              </a:rPr>
              <a:t>Took out permanent</a:t>
            </a:r>
            <a:r>
              <a:rPr lang="en-CA" altLang="en-US" sz="1200" kern="1200" baseline="0" dirty="0">
                <a:solidFill>
                  <a:schemeClr val="tx1"/>
                </a:solidFill>
                <a:latin typeface="+mn-lt"/>
                <a:ea typeface="+mn-ea"/>
                <a:cs typeface="Times New Roman" pitchFamily="18" charset="0"/>
              </a:rPr>
              <a:t> residency in </a:t>
            </a:r>
            <a:r>
              <a:rPr lang="en-CA" altLang="en-US" sz="1200" kern="1200" baseline="0" dirty="0" err="1">
                <a:solidFill>
                  <a:schemeClr val="tx1"/>
                </a:solidFill>
                <a:latin typeface="+mn-lt"/>
                <a:ea typeface="+mn-ea"/>
                <a:cs typeface="Times New Roman" pitchFamily="18" charset="0"/>
              </a:rPr>
              <a:t>canada</a:t>
            </a:r>
            <a:r>
              <a:rPr lang="en-CA" altLang="en-US" sz="1200" kern="1200" baseline="0" dirty="0">
                <a:solidFill>
                  <a:schemeClr val="tx1"/>
                </a:solidFill>
                <a:latin typeface="+mn-lt"/>
                <a:ea typeface="+mn-ea"/>
                <a:cs typeface="Times New Roman" pitchFamily="18" charset="0"/>
              </a:rPr>
              <a:t> – can be confusing when talking about permanent residents…</a:t>
            </a:r>
            <a:endParaRPr lang="en-CA" altLang="en-US" sz="1200" kern="1200" dirty="0">
              <a:solidFill>
                <a:schemeClr val="tx1"/>
              </a:solidFill>
              <a:latin typeface="+mn-lt"/>
              <a:ea typeface="+mn-ea"/>
              <a:cs typeface="Times New Roman" pitchFamily="18"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CA" altLang="en-US" sz="1200" kern="1200" dirty="0">
                <a:solidFill>
                  <a:schemeClr val="tx1"/>
                </a:solidFill>
                <a:latin typeface="+mn-lt"/>
                <a:ea typeface="+mn-ea"/>
                <a:cs typeface="Times New Roman" pitchFamily="18" charset="0"/>
              </a:rPr>
              <a:t>Fear of persecution (race, religion, nationality, political opinion, particular social group)</a:t>
            </a:r>
          </a:p>
          <a:p>
            <a:endParaRPr lang="en-US" dirty="0"/>
          </a:p>
          <a:p>
            <a:r>
              <a:rPr lang="en-US" dirty="0"/>
              <a:t>Took</a:t>
            </a:r>
            <a:r>
              <a:rPr lang="en-US" baseline="0" dirty="0"/>
              <a:t> out Convention and protection by Canada</a:t>
            </a:r>
          </a:p>
          <a:p>
            <a:endParaRPr lang="en-US" baseline="0" dirty="0"/>
          </a:p>
          <a:p>
            <a:r>
              <a:rPr lang="en-US" baseline="0" dirty="0"/>
              <a:t>Immigrants might move under duress as well – not forced as in convention refugee definition</a:t>
            </a:r>
            <a:endParaRPr lang="en-US" dirty="0"/>
          </a:p>
        </p:txBody>
      </p:sp>
      <p:sp>
        <p:nvSpPr>
          <p:cNvPr id="4" name="Slide Number Placeholder 3"/>
          <p:cNvSpPr>
            <a:spLocks noGrp="1"/>
          </p:cNvSpPr>
          <p:nvPr>
            <p:ph type="sldNum" sz="quarter" idx="10"/>
          </p:nvPr>
        </p:nvSpPr>
        <p:spPr/>
        <p:txBody>
          <a:bodyPr/>
          <a:lstStyle/>
          <a:p>
            <a:fld id="{AD2C7EE1-9C86-4726-B4B7-C12E0B9687D6}" type="slidenum">
              <a:rPr lang="en-US" smtClean="0"/>
              <a:pPr/>
              <a:t>4</a:t>
            </a:fld>
            <a:endParaRPr lang="en-US"/>
          </a:p>
        </p:txBody>
      </p:sp>
    </p:spTree>
    <p:extLst>
      <p:ext uri="{BB962C8B-B14F-4D97-AF65-F5344CB8AC3E}">
        <p14:creationId xmlns:p14="http://schemas.microsoft.com/office/powerpoint/2010/main" val="3688066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2C7EE1-9C86-4726-B4B7-C12E0B9687D6}" type="slidenum">
              <a:rPr lang="en-US" smtClean="0"/>
              <a:pPr/>
              <a:t>16</a:t>
            </a:fld>
            <a:endParaRPr lang="en-US"/>
          </a:p>
        </p:txBody>
      </p:sp>
    </p:spTree>
    <p:extLst>
      <p:ext uri="{BB962C8B-B14F-4D97-AF65-F5344CB8AC3E}">
        <p14:creationId xmlns:p14="http://schemas.microsoft.com/office/powerpoint/2010/main" val="2170768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2C7EE1-9C86-4726-B4B7-C12E0B9687D6}" type="slidenum">
              <a:rPr lang="en-US" smtClean="0"/>
              <a:pPr/>
              <a:t>17</a:t>
            </a:fld>
            <a:endParaRPr lang="en-US"/>
          </a:p>
        </p:txBody>
      </p:sp>
    </p:spTree>
    <p:extLst>
      <p:ext uri="{BB962C8B-B14F-4D97-AF65-F5344CB8AC3E}">
        <p14:creationId xmlns:p14="http://schemas.microsoft.com/office/powerpoint/2010/main" val="1665117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962" eaLnBrk="0" hangingPunct="0">
              <a:defRPr>
                <a:solidFill>
                  <a:schemeClr val="tx1"/>
                </a:solidFill>
                <a:latin typeface="Arial" charset="0"/>
                <a:ea typeface="ＭＳ Ｐゴシック" pitchFamily="34" charset="-128"/>
              </a:defRPr>
            </a:lvl1pPr>
            <a:lvl2pPr marL="734480" indent="-282492" defTabSz="914962" eaLnBrk="0" hangingPunct="0">
              <a:defRPr>
                <a:solidFill>
                  <a:schemeClr val="tx1"/>
                </a:solidFill>
                <a:latin typeface="Arial" charset="0"/>
                <a:ea typeface="ＭＳ Ｐゴシック" pitchFamily="34" charset="-128"/>
              </a:defRPr>
            </a:lvl2pPr>
            <a:lvl3pPr marL="1129970" indent="-225994" defTabSz="914962" eaLnBrk="0" hangingPunct="0">
              <a:defRPr>
                <a:solidFill>
                  <a:schemeClr val="tx1"/>
                </a:solidFill>
                <a:latin typeface="Arial" charset="0"/>
                <a:ea typeface="ＭＳ Ｐゴシック" pitchFamily="34" charset="-128"/>
              </a:defRPr>
            </a:lvl3pPr>
            <a:lvl4pPr marL="1581958" indent="-225994" defTabSz="914962" eaLnBrk="0" hangingPunct="0">
              <a:defRPr>
                <a:solidFill>
                  <a:schemeClr val="tx1"/>
                </a:solidFill>
                <a:latin typeface="Arial" charset="0"/>
                <a:ea typeface="ＭＳ Ｐゴシック" pitchFamily="34" charset="-128"/>
              </a:defRPr>
            </a:lvl4pPr>
            <a:lvl5pPr marL="2033946" indent="-225994" defTabSz="914962" eaLnBrk="0" hangingPunct="0">
              <a:defRPr>
                <a:solidFill>
                  <a:schemeClr val="tx1"/>
                </a:solidFill>
                <a:latin typeface="Arial" charset="0"/>
                <a:ea typeface="ＭＳ Ｐゴシック" pitchFamily="34" charset="-128"/>
              </a:defRPr>
            </a:lvl5pPr>
            <a:lvl6pPr marL="2485934" indent="-225994" defTabSz="914962" eaLnBrk="0" fontAlgn="base" hangingPunct="0">
              <a:spcBef>
                <a:spcPct val="0"/>
              </a:spcBef>
              <a:spcAft>
                <a:spcPct val="0"/>
              </a:spcAft>
              <a:defRPr>
                <a:solidFill>
                  <a:schemeClr val="tx1"/>
                </a:solidFill>
                <a:latin typeface="Arial" charset="0"/>
                <a:ea typeface="ＭＳ Ｐゴシック" pitchFamily="34" charset="-128"/>
              </a:defRPr>
            </a:lvl6pPr>
            <a:lvl7pPr marL="2937921" indent="-225994" defTabSz="914962" eaLnBrk="0" fontAlgn="base" hangingPunct="0">
              <a:spcBef>
                <a:spcPct val="0"/>
              </a:spcBef>
              <a:spcAft>
                <a:spcPct val="0"/>
              </a:spcAft>
              <a:defRPr>
                <a:solidFill>
                  <a:schemeClr val="tx1"/>
                </a:solidFill>
                <a:latin typeface="Arial" charset="0"/>
                <a:ea typeface="ＭＳ Ｐゴシック" pitchFamily="34" charset="-128"/>
              </a:defRPr>
            </a:lvl7pPr>
            <a:lvl8pPr marL="3389909" indent="-225994" defTabSz="914962" eaLnBrk="0" fontAlgn="base" hangingPunct="0">
              <a:spcBef>
                <a:spcPct val="0"/>
              </a:spcBef>
              <a:spcAft>
                <a:spcPct val="0"/>
              </a:spcAft>
              <a:defRPr>
                <a:solidFill>
                  <a:schemeClr val="tx1"/>
                </a:solidFill>
                <a:latin typeface="Arial" charset="0"/>
                <a:ea typeface="ＭＳ Ｐゴシック" pitchFamily="34" charset="-128"/>
              </a:defRPr>
            </a:lvl8pPr>
            <a:lvl9pPr marL="3841897" indent="-225994" defTabSz="914962"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CE49AC8-5BC0-41E7-88DD-FD411BDD823A}" type="slidenum">
              <a:rPr lang="en-CA" altLang="en-US" smtClean="0"/>
              <a:pPr eaLnBrk="1" hangingPunct="1"/>
              <a:t>20</a:t>
            </a:fld>
            <a:endParaRPr lang="en-CA" altLang="en-US" smtClean="0"/>
          </a:p>
        </p:txBody>
      </p:sp>
      <p:sp>
        <p:nvSpPr>
          <p:cNvPr id="68611" name="Slide Image Placeholder 1"/>
          <p:cNvSpPr>
            <a:spLocks noGrp="1" noRot="1" noChangeAspect="1" noTextEdit="1"/>
          </p:cNvSpPr>
          <p:nvPr>
            <p:ph type="sldImg"/>
          </p:nvPr>
        </p:nvSpPr>
        <p:spPr>
          <a:ln/>
        </p:spPr>
      </p:sp>
      <p:sp>
        <p:nvSpPr>
          <p:cNvPr id="68612" name="Notes Placeholder 2"/>
          <p:cNvSpPr>
            <a:spLocks noGrp="1"/>
          </p:cNvSpPr>
          <p:nvPr>
            <p:ph type="body" idx="1"/>
          </p:nvPr>
        </p:nvSpPr>
        <p:spPr>
          <a:xfrm>
            <a:off x="914818" y="4344108"/>
            <a:ext cx="5028365" cy="411464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5994" indent="-225994">
              <a:buFontTx/>
              <a:buChar char="•"/>
            </a:pPr>
            <a:r>
              <a:rPr lang="en-US" altLang="en-US" b="1" smtClean="0">
                <a:latin typeface="Arial" charset="0"/>
                <a:ea typeface="ＭＳ Ｐゴシック" pitchFamily="34" charset="-128"/>
              </a:rPr>
              <a:t>Refugee children and youth face unique challenges above and beyond their immigrant counterparts.</a:t>
            </a:r>
          </a:p>
        </p:txBody>
      </p:sp>
      <p:sp>
        <p:nvSpPr>
          <p:cNvPr id="68613" name="Slide Number Placeholder 3"/>
          <p:cNvSpPr txBox="1">
            <a:spLocks noGrp="1"/>
          </p:cNvSpPr>
          <p:nvPr/>
        </p:nvSpPr>
        <p:spPr bwMode="auto">
          <a:xfrm>
            <a:off x="3886410" y="8686643"/>
            <a:ext cx="2971591" cy="45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b"/>
          <a:lstStyle>
            <a:lvl1pPr defTabSz="925513" eaLnBrk="0" hangingPunct="0">
              <a:defRPr>
                <a:solidFill>
                  <a:schemeClr val="tx1"/>
                </a:solidFill>
                <a:latin typeface="Arial" charset="0"/>
                <a:ea typeface="ＭＳ Ｐゴシック" pitchFamily="34" charset="-128"/>
              </a:defRPr>
            </a:lvl1pPr>
            <a:lvl2pPr marL="742950" indent="-285750" defTabSz="925513" eaLnBrk="0" hangingPunct="0">
              <a:defRPr>
                <a:solidFill>
                  <a:schemeClr val="tx1"/>
                </a:solidFill>
                <a:latin typeface="Arial" charset="0"/>
                <a:ea typeface="ＭＳ Ｐゴシック" pitchFamily="34" charset="-128"/>
              </a:defRPr>
            </a:lvl2pPr>
            <a:lvl3pPr marL="1143000" indent="-228600" defTabSz="925513" eaLnBrk="0" hangingPunct="0">
              <a:defRPr>
                <a:solidFill>
                  <a:schemeClr val="tx1"/>
                </a:solidFill>
                <a:latin typeface="Arial" charset="0"/>
                <a:ea typeface="ＭＳ Ｐゴシック" pitchFamily="34" charset="-128"/>
              </a:defRPr>
            </a:lvl3pPr>
            <a:lvl4pPr marL="1600200" indent="-228600" defTabSz="925513" eaLnBrk="0" hangingPunct="0">
              <a:defRPr>
                <a:solidFill>
                  <a:schemeClr val="tx1"/>
                </a:solidFill>
                <a:latin typeface="Arial" charset="0"/>
                <a:ea typeface="ＭＳ Ｐゴシック" pitchFamily="34" charset="-128"/>
              </a:defRPr>
            </a:lvl4pPr>
            <a:lvl5pPr marL="2057400" indent="-228600" defTabSz="925513" eaLnBrk="0" hangingPunct="0">
              <a:defRPr>
                <a:solidFill>
                  <a:schemeClr val="tx1"/>
                </a:solidFill>
                <a:latin typeface="Arial" charset="0"/>
                <a:ea typeface="ＭＳ Ｐゴシック" pitchFamily="34" charset="-128"/>
              </a:defRPr>
            </a:lvl5pPr>
            <a:lvl6pPr marL="2514600" indent="-228600" defTabSz="92551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2551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2551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25513" eaLnBrk="0" fontAlgn="base" hangingPunct="0">
              <a:spcBef>
                <a:spcPct val="0"/>
              </a:spcBef>
              <a:spcAft>
                <a:spcPct val="0"/>
              </a:spcAft>
              <a:defRPr>
                <a:solidFill>
                  <a:schemeClr val="tx1"/>
                </a:solidFill>
                <a:latin typeface="Arial" charset="0"/>
                <a:ea typeface="ＭＳ Ｐゴシック" pitchFamily="34" charset="-128"/>
              </a:defRPr>
            </a:lvl9pPr>
          </a:lstStyle>
          <a:p>
            <a:pPr algn="r"/>
            <a:fld id="{3CABDE54-EDDE-49B9-842C-9214F6F2EF83}" type="slidenum">
              <a:rPr lang="en-US" altLang="en-US" sz="1200">
                <a:latin typeface="Times New Roman" pitchFamily="18" charset="0"/>
              </a:rPr>
              <a:pPr algn="r"/>
              <a:t>20</a:t>
            </a:fld>
            <a:endParaRPr lang="en-US" altLang="en-US" sz="120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rPr>
              <a:t>The first thing is to know our own personal barriers- we are not uninvolved observers, we have backgrounds and opinions that shape our view of the world. being cogniscent of these is key to providing care to those who are different from us</a:t>
            </a:r>
          </a:p>
          <a:p>
            <a:r>
              <a:rPr lang="en-US" dirty="0">
                <a:latin typeface="Calibri"/>
              </a:rPr>
              <a:t/>
            </a:r>
            <a:br>
              <a:rPr lang="en-US" dirty="0">
                <a:latin typeface="Calibri"/>
              </a:rPr>
            </a:br>
            <a:endParaRPr lang="en-US" dirty="0">
              <a:latin typeface="Calibri"/>
            </a:endParaRPr>
          </a:p>
          <a:p>
            <a:r>
              <a:rPr lang="en-US" dirty="0">
                <a:latin typeface="Calibri"/>
              </a:rPr>
              <a:t/>
            </a:r>
            <a:br>
              <a:rPr lang="en-US" dirty="0">
                <a:latin typeface="Calibri"/>
              </a:rPr>
            </a:br>
            <a:endParaRPr lang="en-US" dirty="0">
              <a:latin typeface="Calibri"/>
            </a:endParaRPr>
          </a:p>
        </p:txBody>
      </p:sp>
      <p:sp>
        <p:nvSpPr>
          <p:cNvPr id="4" name="Slide Number Placeholder 3"/>
          <p:cNvSpPr>
            <a:spLocks noGrp="1"/>
          </p:cNvSpPr>
          <p:nvPr>
            <p:ph type="sldNum" sz="quarter" idx="10"/>
          </p:nvPr>
        </p:nvSpPr>
        <p:spPr/>
        <p:txBody>
          <a:bodyPr/>
          <a:lstStyle/>
          <a:p>
            <a:fld id="{AD2C7EE1-9C86-4726-B4B7-C12E0B9687D6}" type="slidenum">
              <a:rPr lang="en-US" smtClean="0"/>
              <a:pPr/>
              <a:t>23</a:t>
            </a:fld>
            <a:endParaRPr lang="en-US"/>
          </a:p>
        </p:txBody>
      </p:sp>
    </p:spTree>
    <p:extLst>
      <p:ext uri="{BB962C8B-B14F-4D97-AF65-F5344CB8AC3E}">
        <p14:creationId xmlns:p14="http://schemas.microsoft.com/office/powerpoint/2010/main" val="1407235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solidFill>
                  <a:srgbClr val="595959"/>
                </a:solidFill>
                <a:latin typeface="Century Gothic"/>
              </a:rPr>
              <a:t>Empower your patients</a:t>
            </a:r>
            <a:r>
              <a:rPr lang="en-US" dirty="0">
                <a:solidFill>
                  <a:srgbClr val="595959"/>
                </a:solidFill>
                <a:latin typeface="Century Gothic"/>
              </a:rPr>
              <a:t>​</a:t>
            </a:r>
          </a:p>
          <a:p>
            <a:pPr algn="ctr"/>
            <a:r>
              <a:rPr lang="en-US" dirty="0">
                <a:solidFill>
                  <a:srgbClr val="595959"/>
                </a:solidFill>
                <a:latin typeface="Century Gothic"/>
              </a:rPr>
              <a:t>Its very important for patients to gain health care literacy, learn the system, and be able to navigate it to get the best</a:t>
            </a:r>
          </a:p>
          <a:p>
            <a:endParaRPr lang="en-US" dirty="0">
              <a:solidFill>
                <a:srgbClr val="595959"/>
              </a:solidFill>
              <a:latin typeface="Century Gothic"/>
            </a:endParaRPr>
          </a:p>
          <a:p>
            <a:pPr marL="171450" indent="-171450">
              <a:buFont typeface="Arial" panose="020B0604020202020204" pitchFamily="34" charset="0"/>
              <a:buChar char="•"/>
            </a:pPr>
            <a:r>
              <a:rPr lang="en-US" dirty="0">
                <a:solidFill>
                  <a:srgbClr val="595959"/>
                </a:solidFill>
                <a:latin typeface="Century Gothic"/>
              </a:rPr>
              <a:t>​</a:t>
            </a:r>
          </a:p>
        </p:txBody>
      </p:sp>
      <p:sp>
        <p:nvSpPr>
          <p:cNvPr id="4" name="Slide Number Placeholder 3"/>
          <p:cNvSpPr>
            <a:spLocks noGrp="1"/>
          </p:cNvSpPr>
          <p:nvPr>
            <p:ph type="sldNum" sz="quarter" idx="10"/>
          </p:nvPr>
        </p:nvSpPr>
        <p:spPr/>
        <p:txBody>
          <a:bodyPr/>
          <a:lstStyle/>
          <a:p>
            <a:fld id="{AD2C7EE1-9C86-4726-B4B7-C12E0B9687D6}" type="slidenum">
              <a:rPr lang="en-US" smtClean="0"/>
              <a:pPr/>
              <a:t>24</a:t>
            </a:fld>
            <a:endParaRPr lang="en-US"/>
          </a:p>
        </p:txBody>
      </p:sp>
    </p:spTree>
    <p:extLst>
      <p:ext uri="{BB962C8B-B14F-4D97-AF65-F5344CB8AC3E}">
        <p14:creationId xmlns:p14="http://schemas.microsoft.com/office/powerpoint/2010/main" val="1407235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advocate - pictures of rallies for health care cuts </a:t>
            </a:r>
          </a:p>
          <a:p>
            <a:r>
              <a:rPr lang="en-US" dirty="0">
                <a:latin typeface="Calibri"/>
              </a:rPr>
              <a:t/>
            </a:r>
            <a:br>
              <a:rPr lang="en-US" dirty="0">
                <a:latin typeface="Calibri"/>
              </a:rPr>
            </a:br>
            <a:endParaRPr lang="en-US" dirty="0">
              <a:latin typeface="Calibri"/>
            </a:endParaRPr>
          </a:p>
          <a:p>
            <a:r>
              <a:rPr lang="en-US" dirty="0">
                <a:latin typeface="Calibri"/>
              </a:rPr>
              <a:t/>
            </a:r>
            <a:br>
              <a:rPr lang="en-US" dirty="0">
                <a:latin typeface="Calibri"/>
              </a:rPr>
            </a:br>
            <a:endParaRPr lang="en-US" dirty="0">
              <a:latin typeface="Calibri"/>
            </a:endParaRPr>
          </a:p>
        </p:txBody>
      </p:sp>
      <p:sp>
        <p:nvSpPr>
          <p:cNvPr id="4" name="Slide Number Placeholder 3"/>
          <p:cNvSpPr>
            <a:spLocks noGrp="1"/>
          </p:cNvSpPr>
          <p:nvPr>
            <p:ph type="sldNum" sz="quarter" idx="10"/>
          </p:nvPr>
        </p:nvSpPr>
        <p:spPr/>
        <p:txBody>
          <a:bodyPr/>
          <a:lstStyle/>
          <a:p>
            <a:fld id="{AD2C7EE1-9C86-4726-B4B7-C12E0B9687D6}" type="slidenum">
              <a:rPr lang="en-US" smtClean="0"/>
              <a:pPr/>
              <a:t>25</a:t>
            </a:fld>
            <a:endParaRPr lang="en-US"/>
          </a:p>
        </p:txBody>
      </p:sp>
    </p:spTree>
    <p:extLst>
      <p:ext uri="{BB962C8B-B14F-4D97-AF65-F5344CB8AC3E}">
        <p14:creationId xmlns:p14="http://schemas.microsoft.com/office/powerpoint/2010/main" val="1934916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a:ln/>
        </p:spPr>
      </p:sp>
      <p:sp>
        <p:nvSpPr>
          <p:cNvPr id="675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this online resource provides an up to date guide for health care professionals caring for immigrant and refugee children</a:t>
            </a:r>
          </a:p>
          <a:p>
            <a:r>
              <a:rPr lang="en-GB" smtClean="0">
                <a:latin typeface="Arial" pitchFamily="34" charset="0"/>
              </a:rPr>
              <a:t>It is a </a:t>
            </a:r>
            <a:r>
              <a:rPr lang="en-US" smtClean="0">
                <a:latin typeface="Arial" pitchFamily="34" charset="0"/>
              </a:rPr>
              <a:t>practical tool with information on assessment and screening, medical condtions, and mental health of children new to Canada</a:t>
            </a:r>
          </a:p>
          <a:p>
            <a:r>
              <a:rPr lang="en-GB" smtClean="0">
                <a:latin typeface="Arial" pitchFamily="34" charset="0"/>
              </a:rPr>
              <a:t>Much of the informaiton provided in this presentaion is available on this website</a:t>
            </a:r>
            <a:endParaRPr lang="en-US" smtClean="0">
              <a:latin typeface="Arial" pitchFamily="34" charset="0"/>
            </a:endParaRPr>
          </a:p>
          <a:p>
            <a:r>
              <a:rPr lang="en-GB" b="1" smtClean="0">
                <a:latin typeface="Arial" pitchFamily="34" charset="0"/>
              </a:rPr>
              <a:t> </a:t>
            </a:r>
            <a:endParaRPr lang="en-US" smtClean="0">
              <a:latin typeface="Arial" pitchFamily="34" charset="0"/>
            </a:endParaRPr>
          </a:p>
          <a:p>
            <a:r>
              <a:rPr lang="en-GB" b="1" smtClean="0">
                <a:latin typeface="Arial" pitchFamily="34" charset="0"/>
              </a:rPr>
              <a:t>Source: </a:t>
            </a:r>
            <a:endParaRPr lang="en-US" smtClean="0">
              <a:latin typeface="Arial" pitchFamily="34" charset="0"/>
            </a:endParaRPr>
          </a:p>
          <a:p>
            <a:r>
              <a:rPr lang="en-GB" smtClean="0">
                <a:latin typeface="Arial" pitchFamily="34" charset="0"/>
              </a:rPr>
              <a:t>Caring for Kids New to Canada</a:t>
            </a:r>
            <a:endParaRPr lang="en-US" smtClean="0">
              <a:latin typeface="Arial" pitchFamily="34" charset="0"/>
            </a:endParaRPr>
          </a:p>
          <a:p>
            <a:r>
              <a:rPr lang="en-US" smtClean="0">
                <a:latin typeface="Arial" pitchFamily="34" charset="0"/>
              </a:rPr>
              <a:t>http://www.kidsnewtocanada.ca</a:t>
            </a:r>
          </a:p>
        </p:txBody>
      </p:sp>
      <p:sp>
        <p:nvSpPr>
          <p:cNvPr id="675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962">
              <a:defRPr sz="2400">
                <a:solidFill>
                  <a:schemeClr val="tx1"/>
                </a:solidFill>
                <a:latin typeface="Arial" pitchFamily="34" charset="0"/>
                <a:ea typeface="MS PGothic" pitchFamily="34" charset="-128"/>
              </a:defRPr>
            </a:lvl1pPr>
            <a:lvl2pPr marL="734480" indent="-282492" defTabSz="914962">
              <a:defRPr sz="2400">
                <a:solidFill>
                  <a:schemeClr val="tx1"/>
                </a:solidFill>
                <a:latin typeface="Arial" pitchFamily="34" charset="0"/>
                <a:ea typeface="MS PGothic" pitchFamily="34" charset="-128"/>
              </a:defRPr>
            </a:lvl2pPr>
            <a:lvl3pPr marL="1129970" indent="-225994" defTabSz="914962">
              <a:defRPr sz="2400">
                <a:solidFill>
                  <a:schemeClr val="tx1"/>
                </a:solidFill>
                <a:latin typeface="Arial" pitchFamily="34" charset="0"/>
                <a:ea typeface="MS PGothic" pitchFamily="34" charset="-128"/>
              </a:defRPr>
            </a:lvl3pPr>
            <a:lvl4pPr marL="1581958" indent="-225994" defTabSz="914962">
              <a:defRPr sz="2400">
                <a:solidFill>
                  <a:schemeClr val="tx1"/>
                </a:solidFill>
                <a:latin typeface="Arial" pitchFamily="34" charset="0"/>
                <a:ea typeface="MS PGothic" pitchFamily="34" charset="-128"/>
              </a:defRPr>
            </a:lvl4pPr>
            <a:lvl5pPr marL="2033946" indent="-225994" defTabSz="914962">
              <a:defRPr sz="2400">
                <a:solidFill>
                  <a:schemeClr val="tx1"/>
                </a:solidFill>
                <a:latin typeface="Arial" pitchFamily="34" charset="0"/>
                <a:ea typeface="MS PGothic" pitchFamily="34" charset="-128"/>
              </a:defRPr>
            </a:lvl5pPr>
            <a:lvl6pPr marL="2485934" indent="-225994" defTabSz="914962" eaLnBrk="0" fontAlgn="base" hangingPunct="0">
              <a:spcBef>
                <a:spcPct val="0"/>
              </a:spcBef>
              <a:spcAft>
                <a:spcPct val="0"/>
              </a:spcAft>
              <a:defRPr sz="2400">
                <a:solidFill>
                  <a:schemeClr val="tx1"/>
                </a:solidFill>
                <a:latin typeface="Arial" pitchFamily="34" charset="0"/>
                <a:ea typeface="MS PGothic" pitchFamily="34" charset="-128"/>
              </a:defRPr>
            </a:lvl6pPr>
            <a:lvl7pPr marL="2937921" indent="-225994" defTabSz="914962" eaLnBrk="0" fontAlgn="base" hangingPunct="0">
              <a:spcBef>
                <a:spcPct val="0"/>
              </a:spcBef>
              <a:spcAft>
                <a:spcPct val="0"/>
              </a:spcAft>
              <a:defRPr sz="2400">
                <a:solidFill>
                  <a:schemeClr val="tx1"/>
                </a:solidFill>
                <a:latin typeface="Arial" pitchFamily="34" charset="0"/>
                <a:ea typeface="MS PGothic" pitchFamily="34" charset="-128"/>
              </a:defRPr>
            </a:lvl7pPr>
            <a:lvl8pPr marL="3389909" indent="-225994" defTabSz="914962" eaLnBrk="0" fontAlgn="base" hangingPunct="0">
              <a:spcBef>
                <a:spcPct val="0"/>
              </a:spcBef>
              <a:spcAft>
                <a:spcPct val="0"/>
              </a:spcAft>
              <a:defRPr sz="2400">
                <a:solidFill>
                  <a:schemeClr val="tx1"/>
                </a:solidFill>
                <a:latin typeface="Arial" pitchFamily="34" charset="0"/>
                <a:ea typeface="MS PGothic" pitchFamily="34" charset="-128"/>
              </a:defRPr>
            </a:lvl8pPr>
            <a:lvl9pPr marL="3841897" indent="-225994" defTabSz="914962" eaLnBrk="0" fontAlgn="base" hangingPunct="0">
              <a:spcBef>
                <a:spcPct val="0"/>
              </a:spcBef>
              <a:spcAft>
                <a:spcPct val="0"/>
              </a:spcAft>
              <a:defRPr sz="2400">
                <a:solidFill>
                  <a:schemeClr val="tx1"/>
                </a:solidFill>
                <a:latin typeface="Arial" pitchFamily="34" charset="0"/>
                <a:ea typeface="MS PGothic" pitchFamily="34" charset="-128"/>
              </a:defRPr>
            </a:lvl9pPr>
          </a:lstStyle>
          <a:p>
            <a:fld id="{0DF40FE8-909C-4147-9AA2-276185B69689}" type="slidenum">
              <a:rPr lang="en-CA" sz="1200"/>
              <a:pPr/>
              <a:t>26</a:t>
            </a:fld>
            <a:endParaRPr lang="en-CA"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2C7EE1-9C86-4726-B4B7-C12E0B9687D6}" type="slidenum">
              <a:rPr lang="en-US" smtClean="0"/>
              <a:pPr/>
              <a:t>30</a:t>
            </a:fld>
            <a:endParaRPr lang="en-US"/>
          </a:p>
        </p:txBody>
      </p:sp>
    </p:spTree>
    <p:extLst>
      <p:ext uri="{BB962C8B-B14F-4D97-AF65-F5344CB8AC3E}">
        <p14:creationId xmlns:p14="http://schemas.microsoft.com/office/powerpoint/2010/main" val="4157585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69495" indent="-169495">
              <a:buFont typeface="Arial" pitchFamily="34" charset="0"/>
              <a:buChar char="•"/>
              <a:defRPr/>
            </a:pPr>
            <a:r>
              <a:rPr lang="en-US" dirty="0" smtClean="0"/>
              <a:t>It is helpful for health care providers to understand how Citizenship and Immigration Canada (CIC) classify children and youth new to Canada. </a:t>
            </a:r>
          </a:p>
          <a:p>
            <a:pPr marL="169495" indent="-169495">
              <a:buFont typeface="Arial" pitchFamily="34" charset="0"/>
              <a:buChar char="•"/>
              <a:defRPr/>
            </a:pPr>
            <a:r>
              <a:rPr lang="en-US" dirty="0" smtClean="0"/>
              <a:t>Each group or category faces unique challenges in terms of process and access to health care funding. </a:t>
            </a:r>
          </a:p>
          <a:p>
            <a:pPr marL="169495" indent="-169495">
              <a:buFont typeface="Arial" pitchFamily="34" charset="0"/>
              <a:buChar char="•"/>
              <a:defRPr/>
            </a:pPr>
            <a:r>
              <a:rPr lang="en-US" dirty="0" smtClean="0"/>
              <a:t>The majority of newcomers to Canada are immigrants. These are individuals who choose to resettle in Canada for reasons such as economic opportunities or to join family members. </a:t>
            </a:r>
          </a:p>
          <a:p>
            <a:pPr marL="169495" indent="-169495">
              <a:buFont typeface="Arial" pitchFamily="34" charset="0"/>
              <a:buChar char="•"/>
              <a:defRPr/>
            </a:pPr>
            <a:r>
              <a:rPr lang="en-US" dirty="0" smtClean="0"/>
              <a:t>A minority of newcomers to Canada are refugees. These are individuals who are forced to flee because of persecution and who seeks safety outside of their home country. </a:t>
            </a:r>
          </a:p>
          <a:p>
            <a:pPr marL="169495" indent="-169495">
              <a:buFont typeface="Arial" pitchFamily="34" charset="0"/>
              <a:buChar char="•"/>
              <a:defRPr/>
            </a:pPr>
            <a:r>
              <a:rPr lang="en-US" dirty="0" smtClean="0"/>
              <a:t>Non-status are those individuals who have no legal status in Canada. They include those who have entered Canada illegally,  rejected refugee claimants who have stayed beyond their date of deportation and temporary visitors who have stayed after their visas have expired. </a:t>
            </a:r>
          </a:p>
          <a:p>
            <a:pPr marL="169495" indent="-169495">
              <a:buFont typeface="Arial" pitchFamily="34" charset="0"/>
              <a:buChar char="•"/>
              <a:defRPr/>
            </a:pPr>
            <a:r>
              <a:rPr lang="en-US" dirty="0" smtClean="0"/>
              <a:t>This module will focus on the </a:t>
            </a:r>
            <a:r>
              <a:rPr lang="en-US" b="1" dirty="0" smtClean="0"/>
              <a:t>unique health issues of</a:t>
            </a:r>
            <a:r>
              <a:rPr lang="en-US" dirty="0" smtClean="0"/>
              <a:t> </a:t>
            </a:r>
            <a:r>
              <a:rPr lang="en-US" b="1" dirty="0" smtClean="0"/>
              <a:t>refugees</a:t>
            </a:r>
            <a:r>
              <a:rPr lang="en-US" dirty="0" smtClean="0"/>
              <a:t>, who make up 10% of newcomers to Canada.</a:t>
            </a:r>
            <a:r>
              <a:rPr lang="en-US" i="1" dirty="0" smtClean="0"/>
              <a:t> </a:t>
            </a:r>
            <a:r>
              <a:rPr lang="en-US" b="1" dirty="0" smtClean="0"/>
              <a:t>(MCQ #4 ANSWER)</a:t>
            </a:r>
            <a:endParaRPr lang="en-US" dirty="0" smtClean="0"/>
          </a:p>
          <a:p>
            <a:pPr>
              <a:defRPr/>
            </a:pPr>
            <a:r>
              <a:rPr lang="en-US" b="1" dirty="0" smtClean="0"/>
              <a:t>Sources: </a:t>
            </a:r>
            <a:endParaRPr lang="en-US" dirty="0" smtClean="0"/>
          </a:p>
          <a:p>
            <a:pPr>
              <a:defRPr/>
            </a:pPr>
            <a:r>
              <a:rPr lang="en-US" dirty="0" smtClean="0"/>
              <a:t>Graph adapted from </a:t>
            </a:r>
            <a:r>
              <a:rPr lang="en-US" dirty="0" err="1" smtClean="0"/>
              <a:t>Osmalliu</a:t>
            </a:r>
            <a:r>
              <a:rPr lang="en-US" dirty="0" smtClean="0"/>
              <a:t> et al, “Providing Care for Kids New to Canada”, Montreal Children’s Hospital Pediatric Grand Rounds, March 9, 2016 </a:t>
            </a:r>
          </a:p>
          <a:p>
            <a:pPr>
              <a:defRPr/>
            </a:pPr>
            <a:r>
              <a:rPr lang="en-US" dirty="0" smtClean="0"/>
              <a:t>Canadian Council for Refugees, Refugees and Immigrants: A glossary, 2010, </a:t>
            </a:r>
            <a:r>
              <a:rPr lang="en-US" u="sng" dirty="0" smtClean="0">
                <a:hlinkClick r:id="rId3"/>
              </a:rPr>
              <a:t>http://ccrweb.ca/en/glossary</a:t>
            </a:r>
            <a:endParaRPr lang="en-US" dirty="0" smtClean="0"/>
          </a:p>
          <a:p>
            <a:pPr>
              <a:defRPr/>
            </a:pPr>
            <a:r>
              <a:rPr lang="en-US" dirty="0" smtClean="0"/>
              <a:t>Caring for Kids New to Canada, June 2016, “Health Insurance for Immigrant and Refugee Families”</a:t>
            </a:r>
          </a:p>
          <a:p>
            <a:pPr>
              <a:defRPr/>
            </a:pPr>
            <a:r>
              <a:rPr lang="en-US" dirty="0" smtClean="0"/>
              <a:t>http://www.kidsnewtocanada.ca/care/insurance</a:t>
            </a:r>
            <a:endParaRPr lang="en-US" dirty="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962" eaLnBrk="0" hangingPunct="0">
              <a:defRPr>
                <a:solidFill>
                  <a:schemeClr val="tx1"/>
                </a:solidFill>
                <a:latin typeface="Arial" charset="0"/>
                <a:ea typeface="ＭＳ Ｐゴシック" pitchFamily="34" charset="-128"/>
              </a:defRPr>
            </a:lvl1pPr>
            <a:lvl2pPr marL="734480" indent="-282492" defTabSz="914962" eaLnBrk="0" hangingPunct="0">
              <a:defRPr>
                <a:solidFill>
                  <a:schemeClr val="tx1"/>
                </a:solidFill>
                <a:latin typeface="Arial" charset="0"/>
                <a:ea typeface="ＭＳ Ｐゴシック" pitchFamily="34" charset="-128"/>
              </a:defRPr>
            </a:lvl2pPr>
            <a:lvl3pPr marL="1129970" indent="-225994" defTabSz="914962" eaLnBrk="0" hangingPunct="0">
              <a:defRPr>
                <a:solidFill>
                  <a:schemeClr val="tx1"/>
                </a:solidFill>
                <a:latin typeface="Arial" charset="0"/>
                <a:ea typeface="ＭＳ Ｐゴシック" pitchFamily="34" charset="-128"/>
              </a:defRPr>
            </a:lvl3pPr>
            <a:lvl4pPr marL="1581958" indent="-225994" defTabSz="914962" eaLnBrk="0" hangingPunct="0">
              <a:defRPr>
                <a:solidFill>
                  <a:schemeClr val="tx1"/>
                </a:solidFill>
                <a:latin typeface="Arial" charset="0"/>
                <a:ea typeface="ＭＳ Ｐゴシック" pitchFamily="34" charset="-128"/>
              </a:defRPr>
            </a:lvl4pPr>
            <a:lvl5pPr marL="2033946" indent="-225994" defTabSz="914962" eaLnBrk="0" hangingPunct="0">
              <a:defRPr>
                <a:solidFill>
                  <a:schemeClr val="tx1"/>
                </a:solidFill>
                <a:latin typeface="Arial" charset="0"/>
                <a:ea typeface="ＭＳ Ｐゴシック" pitchFamily="34" charset="-128"/>
              </a:defRPr>
            </a:lvl5pPr>
            <a:lvl6pPr marL="2485934" indent="-225994" defTabSz="914962" eaLnBrk="0" fontAlgn="base" hangingPunct="0">
              <a:spcBef>
                <a:spcPct val="0"/>
              </a:spcBef>
              <a:spcAft>
                <a:spcPct val="0"/>
              </a:spcAft>
              <a:defRPr>
                <a:solidFill>
                  <a:schemeClr val="tx1"/>
                </a:solidFill>
                <a:latin typeface="Arial" charset="0"/>
                <a:ea typeface="ＭＳ Ｐゴシック" pitchFamily="34" charset="-128"/>
              </a:defRPr>
            </a:lvl6pPr>
            <a:lvl7pPr marL="2937921" indent="-225994" defTabSz="914962" eaLnBrk="0" fontAlgn="base" hangingPunct="0">
              <a:spcBef>
                <a:spcPct val="0"/>
              </a:spcBef>
              <a:spcAft>
                <a:spcPct val="0"/>
              </a:spcAft>
              <a:defRPr>
                <a:solidFill>
                  <a:schemeClr val="tx1"/>
                </a:solidFill>
                <a:latin typeface="Arial" charset="0"/>
                <a:ea typeface="ＭＳ Ｐゴシック" pitchFamily="34" charset="-128"/>
              </a:defRPr>
            </a:lvl7pPr>
            <a:lvl8pPr marL="3389909" indent="-225994" defTabSz="914962" eaLnBrk="0" fontAlgn="base" hangingPunct="0">
              <a:spcBef>
                <a:spcPct val="0"/>
              </a:spcBef>
              <a:spcAft>
                <a:spcPct val="0"/>
              </a:spcAft>
              <a:defRPr>
                <a:solidFill>
                  <a:schemeClr val="tx1"/>
                </a:solidFill>
                <a:latin typeface="Arial" charset="0"/>
                <a:ea typeface="ＭＳ Ｐゴシック" pitchFamily="34" charset="-128"/>
              </a:defRPr>
            </a:lvl8pPr>
            <a:lvl9pPr marL="3841897" indent="-225994" defTabSz="914962"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0F2B79F-9AFA-44D5-8EAA-76A82CAC1DCC}" type="slidenum">
              <a:rPr lang="en-CA" altLang="en-US" smtClean="0"/>
              <a:pPr eaLnBrk="1" hangingPunct="1"/>
              <a:t>5</a:t>
            </a:fld>
            <a:endParaRPr lang="en-CA"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962" eaLnBrk="0" hangingPunct="0">
              <a:defRPr>
                <a:solidFill>
                  <a:schemeClr val="tx1"/>
                </a:solidFill>
                <a:latin typeface="Arial" charset="0"/>
                <a:ea typeface="ＭＳ Ｐゴシック" pitchFamily="34" charset="-128"/>
              </a:defRPr>
            </a:lvl1pPr>
            <a:lvl2pPr marL="734480" indent="-282492" defTabSz="914962" eaLnBrk="0" hangingPunct="0">
              <a:defRPr>
                <a:solidFill>
                  <a:schemeClr val="tx1"/>
                </a:solidFill>
                <a:latin typeface="Arial" charset="0"/>
                <a:ea typeface="ＭＳ Ｐゴシック" pitchFamily="34" charset="-128"/>
              </a:defRPr>
            </a:lvl2pPr>
            <a:lvl3pPr marL="1129970" indent="-225994" defTabSz="914962" eaLnBrk="0" hangingPunct="0">
              <a:defRPr>
                <a:solidFill>
                  <a:schemeClr val="tx1"/>
                </a:solidFill>
                <a:latin typeface="Arial" charset="0"/>
                <a:ea typeface="ＭＳ Ｐゴシック" pitchFamily="34" charset="-128"/>
              </a:defRPr>
            </a:lvl3pPr>
            <a:lvl4pPr marL="1581958" indent="-225994" defTabSz="914962" eaLnBrk="0" hangingPunct="0">
              <a:defRPr>
                <a:solidFill>
                  <a:schemeClr val="tx1"/>
                </a:solidFill>
                <a:latin typeface="Arial" charset="0"/>
                <a:ea typeface="ＭＳ Ｐゴシック" pitchFamily="34" charset="-128"/>
              </a:defRPr>
            </a:lvl4pPr>
            <a:lvl5pPr marL="2033946" indent="-225994" defTabSz="914962" eaLnBrk="0" hangingPunct="0">
              <a:defRPr>
                <a:solidFill>
                  <a:schemeClr val="tx1"/>
                </a:solidFill>
                <a:latin typeface="Arial" charset="0"/>
                <a:ea typeface="ＭＳ Ｐゴシック" pitchFamily="34" charset="-128"/>
              </a:defRPr>
            </a:lvl5pPr>
            <a:lvl6pPr marL="2485934" indent="-225994" defTabSz="914962" eaLnBrk="0" fontAlgn="base" hangingPunct="0">
              <a:spcBef>
                <a:spcPct val="0"/>
              </a:spcBef>
              <a:spcAft>
                <a:spcPct val="0"/>
              </a:spcAft>
              <a:defRPr>
                <a:solidFill>
                  <a:schemeClr val="tx1"/>
                </a:solidFill>
                <a:latin typeface="Arial" charset="0"/>
                <a:ea typeface="ＭＳ Ｐゴシック" pitchFamily="34" charset="-128"/>
              </a:defRPr>
            </a:lvl6pPr>
            <a:lvl7pPr marL="2937921" indent="-225994" defTabSz="914962" eaLnBrk="0" fontAlgn="base" hangingPunct="0">
              <a:spcBef>
                <a:spcPct val="0"/>
              </a:spcBef>
              <a:spcAft>
                <a:spcPct val="0"/>
              </a:spcAft>
              <a:defRPr>
                <a:solidFill>
                  <a:schemeClr val="tx1"/>
                </a:solidFill>
                <a:latin typeface="Arial" charset="0"/>
                <a:ea typeface="ＭＳ Ｐゴシック" pitchFamily="34" charset="-128"/>
              </a:defRPr>
            </a:lvl7pPr>
            <a:lvl8pPr marL="3389909" indent="-225994" defTabSz="914962" eaLnBrk="0" fontAlgn="base" hangingPunct="0">
              <a:spcBef>
                <a:spcPct val="0"/>
              </a:spcBef>
              <a:spcAft>
                <a:spcPct val="0"/>
              </a:spcAft>
              <a:defRPr>
                <a:solidFill>
                  <a:schemeClr val="tx1"/>
                </a:solidFill>
                <a:latin typeface="Arial" charset="0"/>
                <a:ea typeface="ＭＳ Ｐゴシック" pitchFamily="34" charset="-128"/>
              </a:defRPr>
            </a:lvl8pPr>
            <a:lvl9pPr marL="3841897" indent="-225994" defTabSz="914962"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C19FF68B-5884-4E82-BD81-0355B14C3ED2}" type="slidenum">
              <a:rPr lang="en-CA" altLang="en-US" smtClean="0"/>
              <a:pPr eaLnBrk="1" hangingPunct="1"/>
              <a:t>8</a:t>
            </a:fld>
            <a:endParaRPr lang="en-CA" altLang="en-US" smtClean="0"/>
          </a:p>
        </p:txBody>
      </p:sp>
      <p:sp>
        <p:nvSpPr>
          <p:cNvPr id="60419" name="Slide Image Placeholder 1"/>
          <p:cNvSpPr>
            <a:spLocks noGrp="1" noRot="1" noChangeAspect="1" noTextEdit="1"/>
          </p:cNvSpPr>
          <p:nvPr>
            <p:ph type="sldImg"/>
          </p:nvPr>
        </p:nvSpPr>
        <p:spPr>
          <a:ln/>
        </p:spPr>
      </p:sp>
      <p:sp>
        <p:nvSpPr>
          <p:cNvPr id="54276" name="Notes Placeholder 2"/>
          <p:cNvSpPr>
            <a:spLocks noGrp="1"/>
          </p:cNvSpPr>
          <p:nvPr>
            <p:ph type="body" idx="1"/>
          </p:nvPr>
        </p:nvSpPr>
        <p:spPr>
          <a:xfrm>
            <a:off x="914818" y="4344108"/>
            <a:ext cx="5028365" cy="411464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9495" indent="-169495">
              <a:buFont typeface="Arial" pitchFamily="34" charset="0"/>
              <a:buChar char="•"/>
              <a:defRPr/>
            </a:pPr>
            <a:r>
              <a:rPr lang="en-US" b="1" dirty="0" smtClean="0"/>
              <a:t>The refugee claim process is a long one. </a:t>
            </a:r>
            <a:endParaRPr lang="en-US" dirty="0" smtClean="0"/>
          </a:p>
          <a:p>
            <a:pPr marL="169495" indent="-169495">
              <a:buFont typeface="Arial" pitchFamily="34" charset="0"/>
              <a:buChar char="•"/>
              <a:defRPr/>
            </a:pPr>
            <a:r>
              <a:rPr lang="en-US" b="1" dirty="0" smtClean="0"/>
              <a:t>Refugee claimants have to undergo a refugee hearing by the Immigration and Refugee Board (IRB) to determine whether their claim for refugee status is accepted. </a:t>
            </a:r>
            <a:endParaRPr lang="en-US" dirty="0" smtClean="0"/>
          </a:p>
          <a:p>
            <a:pPr marL="169495" indent="-169495">
              <a:buFont typeface="Arial" pitchFamily="34" charset="0"/>
              <a:buChar char="•"/>
              <a:defRPr/>
            </a:pPr>
            <a:r>
              <a:rPr lang="en-US" dirty="0" smtClean="0"/>
              <a:t>The IRB is a federal government institution.</a:t>
            </a:r>
          </a:p>
          <a:p>
            <a:pPr marL="169495" indent="-169495">
              <a:buFont typeface="Arial" pitchFamily="34" charset="0"/>
              <a:buChar char="•"/>
              <a:defRPr/>
            </a:pPr>
            <a:r>
              <a:rPr lang="en-CA" dirty="0" smtClean="0"/>
              <a:t>Although changes have been made in recent years to streamline the process, refugee claimants wait for several months-years for their hearings. One study showed the average wait time between a refugee claim and hearing was 18 months. 18 months is a long time in the life of a child. </a:t>
            </a:r>
            <a:endParaRPr lang="en-US" dirty="0" smtClean="0"/>
          </a:p>
          <a:p>
            <a:pPr marL="169495" indent="-169495">
              <a:buFont typeface="Arial" pitchFamily="34" charset="0"/>
              <a:buChar char="•"/>
              <a:defRPr/>
            </a:pPr>
            <a:r>
              <a:rPr lang="en-CA" dirty="0" smtClean="0"/>
              <a:t>During this wait time, refugee claimants live in uncertainty as to whether they will be able to stay in Canada. </a:t>
            </a:r>
          </a:p>
          <a:p>
            <a:pPr>
              <a:defRPr/>
            </a:pPr>
            <a:endParaRPr lang="en-US" dirty="0" smtClean="0"/>
          </a:p>
          <a:p>
            <a:pPr>
              <a:defRPr/>
            </a:pPr>
            <a:r>
              <a:rPr lang="en-CA" dirty="0" smtClean="0"/>
              <a:t>Source:</a:t>
            </a:r>
            <a:endParaRPr lang="en-US" dirty="0" smtClean="0"/>
          </a:p>
          <a:p>
            <a:pPr>
              <a:defRPr/>
            </a:pPr>
            <a:r>
              <a:rPr lang="en-CA" dirty="0" smtClean="0"/>
              <a:t>Canadian Council for Refugees, 2012 “The Experience of Refugee Claimants at Refugee Hearings at the Immigration and Refugee Board.”</a:t>
            </a:r>
            <a:endParaRPr lang="en-US" dirty="0" smtClean="0"/>
          </a:p>
          <a:p>
            <a:pPr>
              <a:defRPr/>
            </a:pPr>
            <a:r>
              <a:rPr lang="en-CA" dirty="0" smtClean="0"/>
              <a:t>http://ccrweb.ca/files/irb_hearings_report_final.pdf </a:t>
            </a:r>
            <a:endParaRPr lang="en-US" dirty="0" smtClean="0">
              <a:latin typeface="Arial" charset="0"/>
              <a:ea typeface="ＭＳ Ｐゴシック" pitchFamily="34" charset="-128"/>
            </a:endParaRPr>
          </a:p>
        </p:txBody>
      </p:sp>
      <p:sp>
        <p:nvSpPr>
          <p:cNvPr id="60421" name="Slide Number Placeholder 3"/>
          <p:cNvSpPr txBox="1">
            <a:spLocks noGrp="1"/>
          </p:cNvSpPr>
          <p:nvPr/>
        </p:nvSpPr>
        <p:spPr bwMode="auto">
          <a:xfrm>
            <a:off x="3886410" y="8686643"/>
            <a:ext cx="2971591" cy="45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b"/>
          <a:lstStyle>
            <a:lvl1pPr defTabSz="925513" eaLnBrk="0" hangingPunct="0">
              <a:defRPr>
                <a:solidFill>
                  <a:schemeClr val="tx1"/>
                </a:solidFill>
                <a:latin typeface="Arial" charset="0"/>
                <a:ea typeface="ＭＳ Ｐゴシック" pitchFamily="34" charset="-128"/>
              </a:defRPr>
            </a:lvl1pPr>
            <a:lvl2pPr marL="742950" indent="-285750" defTabSz="925513" eaLnBrk="0" hangingPunct="0">
              <a:defRPr>
                <a:solidFill>
                  <a:schemeClr val="tx1"/>
                </a:solidFill>
                <a:latin typeface="Arial" charset="0"/>
                <a:ea typeface="ＭＳ Ｐゴシック" pitchFamily="34" charset="-128"/>
              </a:defRPr>
            </a:lvl2pPr>
            <a:lvl3pPr marL="1143000" indent="-228600" defTabSz="925513" eaLnBrk="0" hangingPunct="0">
              <a:defRPr>
                <a:solidFill>
                  <a:schemeClr val="tx1"/>
                </a:solidFill>
                <a:latin typeface="Arial" charset="0"/>
                <a:ea typeface="ＭＳ Ｐゴシック" pitchFamily="34" charset="-128"/>
              </a:defRPr>
            </a:lvl3pPr>
            <a:lvl4pPr marL="1600200" indent="-228600" defTabSz="925513" eaLnBrk="0" hangingPunct="0">
              <a:defRPr>
                <a:solidFill>
                  <a:schemeClr val="tx1"/>
                </a:solidFill>
                <a:latin typeface="Arial" charset="0"/>
                <a:ea typeface="ＭＳ Ｐゴシック" pitchFamily="34" charset="-128"/>
              </a:defRPr>
            </a:lvl4pPr>
            <a:lvl5pPr marL="2057400" indent="-228600" defTabSz="925513" eaLnBrk="0" hangingPunct="0">
              <a:defRPr>
                <a:solidFill>
                  <a:schemeClr val="tx1"/>
                </a:solidFill>
                <a:latin typeface="Arial" charset="0"/>
                <a:ea typeface="ＭＳ Ｐゴシック" pitchFamily="34" charset="-128"/>
              </a:defRPr>
            </a:lvl5pPr>
            <a:lvl6pPr marL="2514600" indent="-228600" defTabSz="92551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2551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2551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25513" eaLnBrk="0" fontAlgn="base" hangingPunct="0">
              <a:spcBef>
                <a:spcPct val="0"/>
              </a:spcBef>
              <a:spcAft>
                <a:spcPct val="0"/>
              </a:spcAft>
              <a:defRPr>
                <a:solidFill>
                  <a:schemeClr val="tx1"/>
                </a:solidFill>
                <a:latin typeface="Arial" charset="0"/>
                <a:ea typeface="ＭＳ Ｐゴシック" pitchFamily="34" charset="-128"/>
              </a:defRPr>
            </a:lvl9pPr>
          </a:lstStyle>
          <a:p>
            <a:pPr algn="r"/>
            <a:fld id="{F9BE8C25-B459-465B-A3A7-8EFF96E551AD}" type="slidenum">
              <a:rPr lang="en-US" altLang="en-US" sz="1200">
                <a:latin typeface="Times New Roman" pitchFamily="18" charset="0"/>
              </a:rPr>
              <a:pPr algn="r"/>
              <a:t>8</a:t>
            </a:fld>
            <a:endParaRPr lang="en-US" altLang="en-US" sz="120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962" eaLnBrk="0" hangingPunct="0">
              <a:defRPr>
                <a:solidFill>
                  <a:schemeClr val="tx1"/>
                </a:solidFill>
                <a:latin typeface="Arial" charset="0"/>
                <a:ea typeface="ＭＳ Ｐゴシック" pitchFamily="34" charset="-128"/>
              </a:defRPr>
            </a:lvl1pPr>
            <a:lvl2pPr marL="734480" indent="-282492" defTabSz="914962" eaLnBrk="0" hangingPunct="0">
              <a:defRPr>
                <a:solidFill>
                  <a:schemeClr val="tx1"/>
                </a:solidFill>
                <a:latin typeface="Arial" charset="0"/>
                <a:ea typeface="ＭＳ Ｐゴシック" pitchFamily="34" charset="-128"/>
              </a:defRPr>
            </a:lvl2pPr>
            <a:lvl3pPr marL="1129970" indent="-225994" defTabSz="914962" eaLnBrk="0" hangingPunct="0">
              <a:defRPr>
                <a:solidFill>
                  <a:schemeClr val="tx1"/>
                </a:solidFill>
                <a:latin typeface="Arial" charset="0"/>
                <a:ea typeface="ＭＳ Ｐゴシック" pitchFamily="34" charset="-128"/>
              </a:defRPr>
            </a:lvl3pPr>
            <a:lvl4pPr marL="1581958" indent="-225994" defTabSz="914962" eaLnBrk="0" hangingPunct="0">
              <a:defRPr>
                <a:solidFill>
                  <a:schemeClr val="tx1"/>
                </a:solidFill>
                <a:latin typeface="Arial" charset="0"/>
                <a:ea typeface="ＭＳ Ｐゴシック" pitchFamily="34" charset="-128"/>
              </a:defRPr>
            </a:lvl4pPr>
            <a:lvl5pPr marL="2033946" indent="-225994" defTabSz="914962" eaLnBrk="0" hangingPunct="0">
              <a:defRPr>
                <a:solidFill>
                  <a:schemeClr val="tx1"/>
                </a:solidFill>
                <a:latin typeface="Arial" charset="0"/>
                <a:ea typeface="ＭＳ Ｐゴシック" pitchFamily="34" charset="-128"/>
              </a:defRPr>
            </a:lvl5pPr>
            <a:lvl6pPr marL="2485934" indent="-225994" defTabSz="914962" eaLnBrk="0" fontAlgn="base" hangingPunct="0">
              <a:spcBef>
                <a:spcPct val="0"/>
              </a:spcBef>
              <a:spcAft>
                <a:spcPct val="0"/>
              </a:spcAft>
              <a:defRPr>
                <a:solidFill>
                  <a:schemeClr val="tx1"/>
                </a:solidFill>
                <a:latin typeface="Arial" charset="0"/>
                <a:ea typeface="ＭＳ Ｐゴシック" pitchFamily="34" charset="-128"/>
              </a:defRPr>
            </a:lvl6pPr>
            <a:lvl7pPr marL="2937921" indent="-225994" defTabSz="914962" eaLnBrk="0" fontAlgn="base" hangingPunct="0">
              <a:spcBef>
                <a:spcPct val="0"/>
              </a:spcBef>
              <a:spcAft>
                <a:spcPct val="0"/>
              </a:spcAft>
              <a:defRPr>
                <a:solidFill>
                  <a:schemeClr val="tx1"/>
                </a:solidFill>
                <a:latin typeface="Arial" charset="0"/>
                <a:ea typeface="ＭＳ Ｐゴシック" pitchFamily="34" charset="-128"/>
              </a:defRPr>
            </a:lvl7pPr>
            <a:lvl8pPr marL="3389909" indent="-225994" defTabSz="914962" eaLnBrk="0" fontAlgn="base" hangingPunct="0">
              <a:spcBef>
                <a:spcPct val="0"/>
              </a:spcBef>
              <a:spcAft>
                <a:spcPct val="0"/>
              </a:spcAft>
              <a:defRPr>
                <a:solidFill>
                  <a:schemeClr val="tx1"/>
                </a:solidFill>
                <a:latin typeface="Arial" charset="0"/>
                <a:ea typeface="ＭＳ Ｐゴシック" pitchFamily="34" charset="-128"/>
              </a:defRPr>
            </a:lvl8pPr>
            <a:lvl9pPr marL="3841897" indent="-225994" defTabSz="914962"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CE3ED9D3-FBAA-48E2-A70F-CA10B3175F86}" type="slidenum">
              <a:rPr lang="en-CA" altLang="en-US" smtClean="0"/>
              <a:pPr eaLnBrk="1" hangingPunct="1"/>
              <a:t>9</a:t>
            </a:fld>
            <a:endParaRPr lang="en-CA" alt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14818" y="4344108"/>
            <a:ext cx="5028365" cy="411464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50663" indent="-150663">
              <a:buFontTx/>
              <a:buChar char="•"/>
            </a:pPr>
            <a:r>
              <a:rPr lang="en-US" altLang="en-US" b="1" smtClean="0">
                <a:latin typeface="Arial" charset="0"/>
                <a:ea typeface="ＭＳ Ｐゴシック" pitchFamily="34" charset="-128"/>
              </a:rPr>
              <a:t>Only some refugee claimants are granted refugee status.</a:t>
            </a:r>
          </a:p>
          <a:p>
            <a:pPr marL="150663" indent="-150663">
              <a:buFontTx/>
              <a:buChar char="•"/>
            </a:pPr>
            <a:r>
              <a:rPr lang="en-US" altLang="en-US" smtClean="0">
                <a:latin typeface="Arial" charset="0"/>
                <a:ea typeface="ＭＳ Ｐゴシック" pitchFamily="34" charset="-128"/>
              </a:rPr>
              <a:t>Years of waiting for an uncertain outcome can lead to:</a:t>
            </a:r>
          </a:p>
          <a:p>
            <a:pPr marL="602651" lvl="1" indent="-150663">
              <a:buFont typeface="Arial" charset="0"/>
              <a:buChar char="−"/>
            </a:pPr>
            <a:r>
              <a:rPr lang="en-US" altLang="en-US" smtClean="0">
                <a:latin typeface="Arial" charset="0"/>
                <a:ea typeface="ＭＳ Ｐゴシック" pitchFamily="34" charset="-128"/>
              </a:rPr>
              <a:t>feelings of anxiety and ambiguity about investing in a new life.</a:t>
            </a:r>
          </a:p>
          <a:p>
            <a:pPr marL="602651" lvl="1" indent="-150663">
              <a:buFont typeface="Arial" charset="0"/>
              <a:buChar char="−"/>
            </a:pPr>
            <a:r>
              <a:rPr lang="en-US" altLang="en-US" smtClean="0">
                <a:latin typeface="Arial" charset="0"/>
                <a:ea typeface="ＭＳ Ｐゴシック" pitchFamily="34" charset="-128"/>
                <a:cs typeface="Arial" charset="0"/>
              </a:rPr>
              <a:t>social/economic </a:t>
            </a:r>
            <a:r>
              <a:rPr lang="en-US" altLang="en-US" smtClean="0">
                <a:latin typeface="Arial" charset="0"/>
                <a:ea typeface="ＭＳ Ｐゴシック" pitchFamily="34" charset="-128"/>
              </a:rPr>
              <a:t>vulnerability.</a:t>
            </a:r>
          </a:p>
          <a:p>
            <a:pPr marL="602651" lvl="1" indent="-150663">
              <a:buFont typeface="Arial" charset="0"/>
              <a:buChar char="−"/>
            </a:pPr>
            <a:r>
              <a:rPr lang="en-US" altLang="en-US" smtClean="0">
                <a:latin typeface="Arial" charset="0"/>
                <a:ea typeface="ＭＳ Ｐゴシック" pitchFamily="34" charset="-128"/>
              </a:rPr>
              <a:t>emotional and logistical stressors for families (i.e., access schooling, language, health care).</a:t>
            </a:r>
            <a:endParaRPr lang="en-CA" altLang="en-US" smtClean="0">
              <a:latin typeface="Arial" charset="0"/>
              <a:ea typeface="ＭＳ Ｐゴシック" pitchFamily="34" charset="-128"/>
            </a:endParaRPr>
          </a:p>
          <a:p>
            <a:pPr marL="150663" indent="-150663"/>
            <a:endParaRPr lang="en-CA" altLang="en-US" b="1" smtClean="0">
              <a:latin typeface="Arial" charset="0"/>
              <a:ea typeface="ＭＳ Ｐゴシック" pitchFamily="34" charset="-128"/>
            </a:endParaRPr>
          </a:p>
          <a:p>
            <a:pPr marL="150663" indent="-150663"/>
            <a:r>
              <a:rPr lang="en-US" altLang="en-US" smtClean="0">
                <a:latin typeface="Arial" charset="0"/>
                <a:ea typeface="ＭＳ Ｐゴシック" pitchFamily="34" charset="-128"/>
              </a:rPr>
              <a:t>Source: Children and Youth New to Canada: A Health Care Guide. CPS. 1999.</a:t>
            </a:r>
            <a:endParaRPr lang="en-CA" altLang="en-US" smtClean="0">
              <a:latin typeface="Arial" charset="0"/>
              <a:ea typeface="ＭＳ Ｐゴシック" pitchFamily="34" charset="-128"/>
            </a:endParaRPr>
          </a:p>
          <a:p>
            <a:pPr marL="150663" indent="-150663"/>
            <a:endParaRPr lang="en-CA" altLang="en-US" i="1" smtClean="0">
              <a:latin typeface="Arial"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84842" y="8685071"/>
            <a:ext cx="2971592" cy="45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b"/>
          <a:lstStyle>
            <a:lvl1pPr defTabSz="925513" eaLnBrk="0" hangingPunct="0">
              <a:defRPr>
                <a:solidFill>
                  <a:schemeClr val="tx1"/>
                </a:solidFill>
                <a:latin typeface="Arial" charset="0"/>
                <a:ea typeface="ＭＳ Ｐゴシック" pitchFamily="34" charset="-128"/>
              </a:defRPr>
            </a:lvl1pPr>
            <a:lvl2pPr marL="742950" indent="-285750" defTabSz="925513" eaLnBrk="0" hangingPunct="0">
              <a:defRPr>
                <a:solidFill>
                  <a:schemeClr val="tx1"/>
                </a:solidFill>
                <a:latin typeface="Arial" charset="0"/>
                <a:ea typeface="ＭＳ Ｐゴシック" pitchFamily="34" charset="-128"/>
              </a:defRPr>
            </a:lvl2pPr>
            <a:lvl3pPr marL="1143000" indent="-228600" defTabSz="925513" eaLnBrk="0" hangingPunct="0">
              <a:defRPr>
                <a:solidFill>
                  <a:schemeClr val="tx1"/>
                </a:solidFill>
                <a:latin typeface="Arial" charset="0"/>
                <a:ea typeface="ＭＳ Ｐゴシック" pitchFamily="34" charset="-128"/>
              </a:defRPr>
            </a:lvl3pPr>
            <a:lvl4pPr marL="1600200" indent="-228600" defTabSz="925513" eaLnBrk="0" hangingPunct="0">
              <a:defRPr>
                <a:solidFill>
                  <a:schemeClr val="tx1"/>
                </a:solidFill>
                <a:latin typeface="Arial" charset="0"/>
                <a:ea typeface="ＭＳ Ｐゴシック" pitchFamily="34" charset="-128"/>
              </a:defRPr>
            </a:lvl4pPr>
            <a:lvl5pPr marL="2057400" indent="-228600" defTabSz="925513" eaLnBrk="0" hangingPunct="0">
              <a:defRPr>
                <a:solidFill>
                  <a:schemeClr val="tx1"/>
                </a:solidFill>
                <a:latin typeface="Arial" charset="0"/>
                <a:ea typeface="ＭＳ Ｐゴシック" pitchFamily="34" charset="-128"/>
              </a:defRPr>
            </a:lvl5pPr>
            <a:lvl6pPr marL="2514600" indent="-228600" defTabSz="92551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2551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2551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25513"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0AF1D33E-7530-40E3-BB5C-D41B5B16167D}" type="slidenum">
              <a:rPr lang="en-CA" altLang="en-US" sz="1200"/>
              <a:pPr algn="r" eaLnBrk="1" hangingPunct="1"/>
              <a:t>11</a:t>
            </a:fld>
            <a:endParaRPr lang="en-CA" altLang="en-US" sz="1200"/>
          </a:p>
        </p:txBody>
      </p:sp>
      <p:sp>
        <p:nvSpPr>
          <p:cNvPr id="65539" name="Slide Image Placeholder 1"/>
          <p:cNvSpPr>
            <a:spLocks noGrp="1" noRot="1" noChangeAspect="1" noTextEdit="1"/>
          </p:cNvSpPr>
          <p:nvPr>
            <p:ph type="sldImg"/>
          </p:nvPr>
        </p:nvSpPr>
        <p:spPr>
          <a:ln/>
        </p:spPr>
      </p:sp>
      <p:sp>
        <p:nvSpPr>
          <p:cNvPr id="65540" name="Notes Placeholder 2"/>
          <p:cNvSpPr>
            <a:spLocks noGrp="1"/>
          </p:cNvSpPr>
          <p:nvPr>
            <p:ph type="body" idx="1"/>
          </p:nvPr>
        </p:nvSpPr>
        <p:spPr>
          <a:xfrm>
            <a:off x="914818" y="4344108"/>
            <a:ext cx="5028365" cy="411464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5994" indent="-225994">
              <a:lnSpc>
                <a:spcPct val="80000"/>
              </a:lnSpc>
              <a:buFontTx/>
              <a:buChar char="•"/>
            </a:pPr>
            <a:r>
              <a:rPr lang="fr-CA" altLang="en-US" b="1" smtClean="0">
                <a:latin typeface="Arial" charset="0"/>
                <a:ea typeface="ＭＳ Ｐゴシック" pitchFamily="34" charset="-128"/>
              </a:rPr>
              <a:t>Even when health care programs and funding are available, there may be other barriers to access for new Canadian children and families. </a:t>
            </a:r>
          </a:p>
          <a:p>
            <a:pPr marL="677982" lvl="1" indent="-225994">
              <a:lnSpc>
                <a:spcPct val="80000"/>
              </a:lnSpc>
              <a:buFont typeface="Arial" charset="0"/>
              <a:buChar char="−"/>
            </a:pPr>
            <a:r>
              <a:rPr lang="fr-CA" altLang="en-US" smtClean="0">
                <a:latin typeface="Arial" charset="0"/>
                <a:ea typeface="ＭＳ Ｐゴシック" pitchFamily="34" charset="-128"/>
              </a:rPr>
              <a:t>Traumas: child soldiers, refugee camps, rape, violence, war, extreme poverty</a:t>
            </a:r>
          </a:p>
          <a:p>
            <a:pPr marL="677982" lvl="1" indent="-225994">
              <a:lnSpc>
                <a:spcPct val="80000"/>
              </a:lnSpc>
              <a:buFont typeface="Arial" charset="0"/>
              <a:buChar char="−"/>
            </a:pPr>
            <a:r>
              <a:rPr lang="fr-CA" altLang="en-US" smtClean="0">
                <a:latin typeface="Arial" charset="0"/>
                <a:ea typeface="ＭＳ Ｐゴシック" pitchFamily="34" charset="-128"/>
              </a:rPr>
              <a:t>Negative experiences: mistrust or lack of confidence in health care system (e.g., corruption)</a:t>
            </a:r>
          </a:p>
          <a:p>
            <a:pPr marL="677982" lvl="1" indent="-225994">
              <a:lnSpc>
                <a:spcPct val="80000"/>
              </a:lnSpc>
              <a:buFont typeface="Arial" charset="0"/>
              <a:buChar char="−"/>
            </a:pPr>
            <a:r>
              <a:rPr lang="fr-CA" altLang="en-US" smtClean="0">
                <a:latin typeface="Arial" charset="0"/>
                <a:ea typeface="ＭＳ Ｐゴシック" pitchFamily="34" charset="-128"/>
              </a:rPr>
              <a:t>Personal beliefs: folk medicine, traditional medicine, shamanism</a:t>
            </a:r>
          </a:p>
          <a:p>
            <a:pPr marL="225994" indent="-225994">
              <a:lnSpc>
                <a:spcPct val="80000"/>
              </a:lnSpc>
            </a:pPr>
            <a:endParaRPr lang="fr-CA" altLang="en-US" smtClean="0">
              <a:latin typeface="Arial" charset="0"/>
              <a:ea typeface="ＭＳ Ｐゴシック" pitchFamily="34" charset="-128"/>
            </a:endParaRPr>
          </a:p>
        </p:txBody>
      </p:sp>
      <p:sp>
        <p:nvSpPr>
          <p:cNvPr id="65541" name="Slide Number Placeholder 3"/>
          <p:cNvSpPr txBox="1">
            <a:spLocks noGrp="1"/>
          </p:cNvSpPr>
          <p:nvPr/>
        </p:nvSpPr>
        <p:spPr bwMode="auto">
          <a:xfrm>
            <a:off x="3886410" y="8686643"/>
            <a:ext cx="2971591" cy="45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b"/>
          <a:lstStyle>
            <a:lvl1pPr defTabSz="925513" eaLnBrk="0" hangingPunct="0">
              <a:defRPr>
                <a:solidFill>
                  <a:schemeClr val="tx1"/>
                </a:solidFill>
                <a:latin typeface="Arial" charset="0"/>
                <a:ea typeface="ＭＳ Ｐゴシック" pitchFamily="34" charset="-128"/>
              </a:defRPr>
            </a:lvl1pPr>
            <a:lvl2pPr marL="742950" indent="-285750" defTabSz="925513" eaLnBrk="0" hangingPunct="0">
              <a:defRPr>
                <a:solidFill>
                  <a:schemeClr val="tx1"/>
                </a:solidFill>
                <a:latin typeface="Arial" charset="0"/>
                <a:ea typeface="ＭＳ Ｐゴシック" pitchFamily="34" charset="-128"/>
              </a:defRPr>
            </a:lvl2pPr>
            <a:lvl3pPr marL="1143000" indent="-228600" defTabSz="925513" eaLnBrk="0" hangingPunct="0">
              <a:defRPr>
                <a:solidFill>
                  <a:schemeClr val="tx1"/>
                </a:solidFill>
                <a:latin typeface="Arial" charset="0"/>
                <a:ea typeface="ＭＳ Ｐゴシック" pitchFamily="34" charset="-128"/>
              </a:defRPr>
            </a:lvl3pPr>
            <a:lvl4pPr marL="1600200" indent="-228600" defTabSz="925513" eaLnBrk="0" hangingPunct="0">
              <a:defRPr>
                <a:solidFill>
                  <a:schemeClr val="tx1"/>
                </a:solidFill>
                <a:latin typeface="Arial" charset="0"/>
                <a:ea typeface="ＭＳ Ｐゴシック" pitchFamily="34" charset="-128"/>
              </a:defRPr>
            </a:lvl4pPr>
            <a:lvl5pPr marL="2057400" indent="-228600" defTabSz="925513" eaLnBrk="0" hangingPunct="0">
              <a:defRPr>
                <a:solidFill>
                  <a:schemeClr val="tx1"/>
                </a:solidFill>
                <a:latin typeface="Arial" charset="0"/>
                <a:ea typeface="ＭＳ Ｐゴシック" pitchFamily="34" charset="-128"/>
              </a:defRPr>
            </a:lvl5pPr>
            <a:lvl6pPr marL="2514600" indent="-228600" defTabSz="92551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2551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2551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25513" eaLnBrk="0" fontAlgn="base" hangingPunct="0">
              <a:spcBef>
                <a:spcPct val="0"/>
              </a:spcBef>
              <a:spcAft>
                <a:spcPct val="0"/>
              </a:spcAft>
              <a:defRPr>
                <a:solidFill>
                  <a:schemeClr val="tx1"/>
                </a:solidFill>
                <a:latin typeface="Arial" charset="0"/>
                <a:ea typeface="ＭＳ Ｐゴシック" pitchFamily="34" charset="-128"/>
              </a:defRPr>
            </a:lvl9pPr>
          </a:lstStyle>
          <a:p>
            <a:pPr algn="r"/>
            <a:fld id="{7B4CE050-7188-4B29-A33B-A0F5660313A3}" type="slidenum">
              <a:rPr lang="en-US" altLang="en-US" sz="1200">
                <a:latin typeface="Times New Roman" pitchFamily="18" charset="0"/>
              </a:rPr>
              <a:pPr algn="r"/>
              <a:t>11</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884842" y="8685071"/>
            <a:ext cx="2971592" cy="45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b"/>
          <a:lstStyle>
            <a:lvl1pPr defTabSz="925513" eaLnBrk="0" hangingPunct="0">
              <a:defRPr>
                <a:solidFill>
                  <a:schemeClr val="tx1"/>
                </a:solidFill>
                <a:latin typeface="Arial" charset="0"/>
                <a:ea typeface="ＭＳ Ｐゴシック" pitchFamily="34" charset="-128"/>
              </a:defRPr>
            </a:lvl1pPr>
            <a:lvl2pPr marL="742950" indent="-285750" defTabSz="925513" eaLnBrk="0" hangingPunct="0">
              <a:defRPr>
                <a:solidFill>
                  <a:schemeClr val="tx1"/>
                </a:solidFill>
                <a:latin typeface="Arial" charset="0"/>
                <a:ea typeface="ＭＳ Ｐゴシック" pitchFamily="34" charset="-128"/>
              </a:defRPr>
            </a:lvl2pPr>
            <a:lvl3pPr marL="1143000" indent="-228600" defTabSz="925513" eaLnBrk="0" hangingPunct="0">
              <a:defRPr>
                <a:solidFill>
                  <a:schemeClr val="tx1"/>
                </a:solidFill>
                <a:latin typeface="Arial" charset="0"/>
                <a:ea typeface="ＭＳ Ｐゴシック" pitchFamily="34" charset="-128"/>
              </a:defRPr>
            </a:lvl3pPr>
            <a:lvl4pPr marL="1600200" indent="-228600" defTabSz="925513" eaLnBrk="0" hangingPunct="0">
              <a:defRPr>
                <a:solidFill>
                  <a:schemeClr val="tx1"/>
                </a:solidFill>
                <a:latin typeface="Arial" charset="0"/>
                <a:ea typeface="ＭＳ Ｐゴシック" pitchFamily="34" charset="-128"/>
              </a:defRPr>
            </a:lvl4pPr>
            <a:lvl5pPr marL="2057400" indent="-228600" defTabSz="925513" eaLnBrk="0" hangingPunct="0">
              <a:defRPr>
                <a:solidFill>
                  <a:schemeClr val="tx1"/>
                </a:solidFill>
                <a:latin typeface="Arial" charset="0"/>
                <a:ea typeface="ＭＳ Ｐゴシック" pitchFamily="34" charset="-128"/>
              </a:defRPr>
            </a:lvl5pPr>
            <a:lvl6pPr marL="2514600" indent="-228600" defTabSz="92551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2551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2551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25513"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86EB67C5-7F0C-43BC-8D7E-E456948CF59F}" type="slidenum">
              <a:rPr lang="en-CA" altLang="en-US" sz="1200"/>
              <a:pPr algn="r" eaLnBrk="1" hangingPunct="1"/>
              <a:t>12</a:t>
            </a:fld>
            <a:endParaRPr lang="en-CA" altLang="en-US" sz="1200"/>
          </a:p>
        </p:txBody>
      </p:sp>
      <p:sp>
        <p:nvSpPr>
          <p:cNvPr id="66563" name="Slide Image Placeholder 1"/>
          <p:cNvSpPr>
            <a:spLocks noGrp="1" noRot="1" noChangeAspect="1" noTextEdit="1"/>
          </p:cNvSpPr>
          <p:nvPr>
            <p:ph type="sldImg"/>
          </p:nvPr>
        </p:nvSpPr>
        <p:spPr>
          <a:ln/>
        </p:spPr>
      </p:sp>
      <p:sp>
        <p:nvSpPr>
          <p:cNvPr id="97284" name="Notes Placeholder 2"/>
          <p:cNvSpPr>
            <a:spLocks noGrp="1"/>
          </p:cNvSpPr>
          <p:nvPr>
            <p:ph type="body" idx="1"/>
          </p:nvPr>
        </p:nvSpPr>
        <p:spPr>
          <a:xfrm>
            <a:off x="914818" y="4344108"/>
            <a:ext cx="5028365" cy="4114643"/>
          </a:xfrm>
        </p:spPr>
        <p:txBody>
          <a:bodyPr/>
          <a:lstStyle/>
          <a:p>
            <a:pPr marL="225994" indent="-225994">
              <a:lnSpc>
                <a:spcPct val="80000"/>
              </a:lnSpc>
              <a:buFontTx/>
              <a:buChar char="•"/>
              <a:defRPr/>
            </a:pPr>
            <a:r>
              <a:rPr lang="en-CA" b="1" dirty="0" smtClean="0">
                <a:effectLst>
                  <a:outerShdw blurRad="38100" dist="38100" dir="2700000" algn="tl">
                    <a:srgbClr val="C0C0C0"/>
                  </a:outerShdw>
                </a:effectLst>
                <a:latin typeface="Arial" charset="0"/>
                <a:ea typeface="ＭＳ Ｐゴシック" pitchFamily="34" charset="-128"/>
              </a:rPr>
              <a:t>There are also multiple extrinsic barriers to accessing care here for new Canadians. </a:t>
            </a:r>
          </a:p>
          <a:p>
            <a:pPr marL="225994" indent="-225994">
              <a:lnSpc>
                <a:spcPct val="80000"/>
              </a:lnSpc>
              <a:buFontTx/>
              <a:buChar char="•"/>
              <a:defRPr/>
            </a:pPr>
            <a:r>
              <a:rPr lang="en-CA" dirty="0" smtClean="0">
                <a:effectLst>
                  <a:outerShdw blurRad="38100" dist="38100" dir="2700000" algn="tl">
                    <a:srgbClr val="C0C0C0"/>
                  </a:outerShdw>
                </a:effectLst>
                <a:latin typeface="Arial" charset="0"/>
                <a:ea typeface="ＭＳ Ｐゴシック" pitchFamily="34" charset="-128"/>
              </a:rPr>
              <a:t>A multifactorial approach to care is essential. </a:t>
            </a:r>
          </a:p>
          <a:p>
            <a:pPr marL="225994" indent="-225994">
              <a:lnSpc>
                <a:spcPct val="80000"/>
              </a:lnSpc>
              <a:buFontTx/>
              <a:buChar char="•"/>
              <a:defRPr/>
            </a:pPr>
            <a:r>
              <a:rPr lang="en-CA" dirty="0" smtClean="0">
                <a:effectLst>
                  <a:outerShdw blurRad="38100" dist="38100" dir="2700000" algn="tl">
                    <a:srgbClr val="C0C0C0"/>
                  </a:outerShdw>
                </a:effectLst>
                <a:latin typeface="Arial" charset="0"/>
                <a:ea typeface="ＭＳ Ｐゴシック" pitchFamily="34" charset="-128"/>
              </a:rPr>
              <a:t>We should be mindful of their needs and reduce systemic/practice barriers wherever possible. </a:t>
            </a:r>
          </a:p>
          <a:p>
            <a:pPr marL="225994" indent="-225994">
              <a:lnSpc>
                <a:spcPct val="80000"/>
              </a:lnSpc>
              <a:defRPr/>
            </a:pPr>
            <a:r>
              <a:rPr lang="en-CA" b="1" dirty="0" smtClean="0">
                <a:effectLst>
                  <a:outerShdw blurRad="38100" dist="38100" dir="2700000" algn="tl">
                    <a:srgbClr val="C0C0C0"/>
                  </a:outerShdw>
                </a:effectLst>
                <a:latin typeface="Arial" charset="0"/>
                <a:ea typeface="ＭＳ Ｐゴシック" pitchFamily="34" charset="-128"/>
              </a:rPr>
              <a:t>(MCQ#10 ANSWER)</a:t>
            </a:r>
          </a:p>
          <a:p>
            <a:pPr marL="225994" indent="-225994">
              <a:lnSpc>
                <a:spcPct val="80000"/>
              </a:lnSpc>
              <a:defRPr/>
            </a:pPr>
            <a:endParaRPr lang="en-CA" b="1" dirty="0" smtClean="0">
              <a:effectLst>
                <a:outerShdw blurRad="38100" dist="38100" dir="2700000" algn="tl">
                  <a:srgbClr val="C0C0C0"/>
                </a:outerShdw>
              </a:effectLst>
              <a:latin typeface="Arial" charset="0"/>
              <a:ea typeface="ＭＳ Ｐゴシック" pitchFamily="34" charset="-128"/>
            </a:endParaRPr>
          </a:p>
          <a:p>
            <a:pPr marL="225994" indent="-225994">
              <a:lnSpc>
                <a:spcPct val="80000"/>
              </a:lnSpc>
              <a:defRPr/>
            </a:pPr>
            <a:r>
              <a:rPr lang="en-CA" dirty="0" smtClean="0">
                <a:effectLst>
                  <a:outerShdw blurRad="38100" dist="38100" dir="2700000" algn="tl">
                    <a:srgbClr val="C0C0C0"/>
                  </a:outerShdw>
                </a:effectLst>
                <a:latin typeface="Arial" charset="0"/>
                <a:ea typeface="ＭＳ Ｐゴシック" pitchFamily="34" charset="-128"/>
              </a:rPr>
              <a:t>We are unprepared as hosts to receive this population in that we: </a:t>
            </a:r>
          </a:p>
          <a:p>
            <a:pPr marL="225994" indent="-225994">
              <a:lnSpc>
                <a:spcPct val="80000"/>
              </a:lnSpc>
              <a:buFontTx/>
              <a:buChar char="•"/>
              <a:defRPr/>
            </a:pPr>
            <a:r>
              <a:rPr lang="en-CA" dirty="0" smtClean="0">
                <a:effectLst>
                  <a:outerShdw blurRad="38100" dist="38100" dir="2700000" algn="tl">
                    <a:srgbClr val="C0C0C0"/>
                  </a:outerShdw>
                </a:effectLst>
                <a:latin typeface="Arial" charset="0"/>
                <a:ea typeface="ＭＳ Ｐゴシック" pitchFamily="34" charset="-128"/>
              </a:rPr>
              <a:t>are unfamiliar with prevalent diseases and important health issues.    </a:t>
            </a:r>
          </a:p>
          <a:p>
            <a:pPr marL="225994" indent="-225994">
              <a:lnSpc>
                <a:spcPct val="80000"/>
              </a:lnSpc>
              <a:buFontTx/>
              <a:buChar char="•"/>
              <a:defRPr/>
            </a:pPr>
            <a:r>
              <a:rPr lang="en-CA" dirty="0" smtClean="0">
                <a:effectLst>
                  <a:outerShdw blurRad="38100" dist="38100" dir="2700000" algn="tl">
                    <a:srgbClr val="C0C0C0"/>
                  </a:outerShdw>
                </a:effectLst>
                <a:latin typeface="Arial" charset="0"/>
                <a:ea typeface="ＭＳ Ｐゴシック" pitchFamily="34" charset="-128"/>
              </a:rPr>
              <a:t>lack infrastructure such as interpreters and cultural brokers.</a:t>
            </a:r>
          </a:p>
          <a:p>
            <a:pPr marL="225994" indent="-225994">
              <a:lnSpc>
                <a:spcPct val="80000"/>
              </a:lnSpc>
              <a:defRPr/>
            </a:pPr>
            <a:endParaRPr lang="en-US" dirty="0" smtClean="0">
              <a:effectLst>
                <a:outerShdw blurRad="38100" dist="38100" dir="2700000" algn="tl">
                  <a:srgbClr val="C0C0C0"/>
                </a:outerShdw>
              </a:effectLst>
              <a:latin typeface="Arial" charset="0"/>
              <a:ea typeface="ＭＳ Ｐゴシック" pitchFamily="34" charset="-128"/>
            </a:endParaRPr>
          </a:p>
          <a:p>
            <a:pPr marL="225994" indent="-225994">
              <a:lnSpc>
                <a:spcPct val="80000"/>
              </a:lnSpc>
              <a:defRPr/>
            </a:pPr>
            <a:r>
              <a:rPr lang="fr-CA" sz="1400" b="1" i="1" dirty="0" err="1">
                <a:latin typeface="Arial" charset="0"/>
                <a:ea typeface="ＭＳ Ｐゴシック" pitchFamily="34" charset="-128"/>
              </a:rPr>
              <a:t>Ask</a:t>
            </a:r>
            <a:r>
              <a:rPr lang="fr-CA" sz="1400" b="1" i="1" dirty="0">
                <a:latin typeface="Arial" charset="0"/>
                <a:ea typeface="ＭＳ Ｐゴシック" pitchFamily="34" charset="-128"/>
              </a:rPr>
              <a:t> </a:t>
            </a:r>
            <a:r>
              <a:rPr lang="fr-CA" b="1" dirty="0" smtClean="0">
                <a:latin typeface="Arial" charset="0"/>
                <a:ea typeface="ＭＳ Ｐゴシック" pitchFamily="34" charset="-128"/>
              </a:rPr>
              <a:t>(if time </a:t>
            </a:r>
            <a:r>
              <a:rPr lang="fr-CA" b="1" dirty="0" err="1" smtClean="0">
                <a:latin typeface="Arial" charset="0"/>
                <a:ea typeface="ＭＳ Ｐゴシック" pitchFamily="34" charset="-128"/>
              </a:rPr>
              <a:t>permits</a:t>
            </a:r>
            <a:r>
              <a:rPr lang="fr-CA" b="1" dirty="0" smtClean="0">
                <a:latin typeface="Arial" charset="0"/>
                <a:ea typeface="ＭＳ Ｐゴシック" pitchFamily="34" charset="-128"/>
              </a:rPr>
              <a:t>)</a:t>
            </a:r>
            <a:r>
              <a:rPr lang="fr-CA" dirty="0" smtClean="0">
                <a:latin typeface="Arial" charset="0"/>
                <a:ea typeface="ＭＳ Ｐゴシック" pitchFamily="34" charset="-128"/>
              </a:rPr>
              <a:t> </a:t>
            </a:r>
            <a:r>
              <a:rPr lang="fr-CA" b="1" dirty="0" smtClean="0">
                <a:latin typeface="Arial" charset="0"/>
                <a:ea typeface="ＭＳ Ｐゴシック" pitchFamily="34" charset="-128"/>
              </a:rPr>
              <a:t>about the </a:t>
            </a:r>
            <a:r>
              <a:rPr lang="fr-CA" b="1" dirty="0" err="1" smtClean="0">
                <a:latin typeface="Arial" charset="0"/>
                <a:ea typeface="ＭＳ Ｐゴシック" pitchFamily="34" charset="-128"/>
              </a:rPr>
              <a:t>consequences</a:t>
            </a:r>
            <a:r>
              <a:rPr lang="fr-CA" b="1" dirty="0" smtClean="0">
                <a:latin typeface="Arial" charset="0"/>
                <a:ea typeface="ＭＳ Ｐゴシック" pitchFamily="34" charset="-128"/>
              </a:rPr>
              <a:t> of:</a:t>
            </a:r>
            <a:r>
              <a:rPr lang="fr-CA" dirty="0" smtClean="0">
                <a:latin typeface="Arial" charset="0"/>
                <a:ea typeface="ＭＳ Ｐゴシック" pitchFamily="34" charset="-128"/>
              </a:rPr>
              <a:t> </a:t>
            </a:r>
          </a:p>
          <a:p>
            <a:pPr marL="225994" indent="-225994">
              <a:lnSpc>
                <a:spcPct val="80000"/>
              </a:lnSpc>
              <a:buFontTx/>
              <a:buChar char="•"/>
              <a:defRPr/>
            </a:pPr>
            <a:r>
              <a:rPr lang="fr-CA" b="1" dirty="0" smtClean="0">
                <a:latin typeface="Arial" charset="0"/>
                <a:ea typeface="ＭＳ Ｐゴシック" pitchFamily="34" charset="-128"/>
              </a:rPr>
              <a:t>discrimination </a:t>
            </a:r>
            <a:r>
              <a:rPr lang="fr-CA" dirty="0" smtClean="0">
                <a:latin typeface="Arial" charset="0"/>
                <a:ea typeface="ＭＳ Ｐゴシック" pitchFamily="34" charset="-128"/>
              </a:rPr>
              <a:t>(</a:t>
            </a:r>
            <a:r>
              <a:rPr lang="fr-CA" dirty="0" err="1" smtClean="0">
                <a:latin typeface="Arial" charset="0"/>
                <a:ea typeface="ＭＳ Ｐゴシック" pitchFamily="34" charset="-128"/>
              </a:rPr>
              <a:t>decreasing</a:t>
            </a:r>
            <a:r>
              <a:rPr lang="fr-CA" dirty="0" smtClean="0">
                <a:latin typeface="Arial" charset="0"/>
                <a:ea typeface="ＭＳ Ｐゴシック" pitchFamily="34" charset="-128"/>
              </a:rPr>
              <a:t> self-</a:t>
            </a:r>
            <a:r>
              <a:rPr lang="fr-CA" dirty="0" err="1" smtClean="0">
                <a:latin typeface="Arial" charset="0"/>
                <a:ea typeface="ＭＳ Ｐゴシック" pitchFamily="34" charset="-128"/>
              </a:rPr>
              <a:t>esteem</a:t>
            </a:r>
            <a:r>
              <a:rPr lang="fr-CA" dirty="0" smtClean="0">
                <a:latin typeface="Arial" charset="0"/>
                <a:ea typeface="ＭＳ Ｐゴシック" pitchFamily="34" charset="-128"/>
              </a:rPr>
              <a:t>, </a:t>
            </a:r>
            <a:r>
              <a:rPr lang="fr-CA" dirty="0" err="1" smtClean="0">
                <a:latin typeface="Arial" charset="0"/>
                <a:ea typeface="ＭＳ Ｐゴシック" pitchFamily="34" charset="-128"/>
              </a:rPr>
              <a:t>depression</a:t>
            </a:r>
            <a:r>
              <a:rPr lang="fr-CA" dirty="0" smtClean="0">
                <a:latin typeface="Arial" charset="0"/>
                <a:ea typeface="ＭＳ Ｐゴシック" pitchFamily="34" charset="-128"/>
              </a:rPr>
              <a:t>, </a:t>
            </a:r>
            <a:r>
              <a:rPr lang="fr-CA" dirty="0" err="1" smtClean="0">
                <a:latin typeface="Arial" charset="0"/>
                <a:ea typeface="ＭＳ Ｐゴシック" pitchFamily="34" charset="-128"/>
              </a:rPr>
              <a:t>behavior</a:t>
            </a:r>
            <a:r>
              <a:rPr lang="fr-CA" dirty="0" smtClean="0">
                <a:latin typeface="Arial" charset="0"/>
                <a:ea typeface="ＭＳ Ｐゴシック" pitchFamily="34" charset="-128"/>
              </a:rPr>
              <a:t> </a:t>
            </a:r>
            <a:r>
              <a:rPr lang="fr-CA" dirty="0" err="1" smtClean="0">
                <a:latin typeface="Arial" charset="0"/>
                <a:ea typeface="ＭＳ Ｐゴシック" pitchFamily="34" charset="-128"/>
              </a:rPr>
              <a:t>problems</a:t>
            </a:r>
            <a:r>
              <a:rPr lang="fr-CA" dirty="0" smtClean="0">
                <a:latin typeface="Arial" charset="0"/>
                <a:ea typeface="ＭＳ Ｐゴシック" pitchFamily="34" charset="-128"/>
              </a:rPr>
              <a:t>/</a:t>
            </a:r>
            <a:r>
              <a:rPr lang="fr-CA" dirty="0" err="1" smtClean="0">
                <a:latin typeface="Arial" charset="0"/>
                <a:ea typeface="ＭＳ Ｐゴシック" pitchFamily="34" charset="-128"/>
              </a:rPr>
              <a:t>aggressivity</a:t>
            </a:r>
            <a:r>
              <a:rPr lang="fr-CA" dirty="0" smtClean="0">
                <a:latin typeface="Arial" charset="0"/>
                <a:ea typeface="ＭＳ Ｐゴシック" pitchFamily="34" charset="-128"/>
              </a:rPr>
              <a:t>), and  </a:t>
            </a:r>
          </a:p>
          <a:p>
            <a:pPr marL="225994" indent="-225994">
              <a:lnSpc>
                <a:spcPct val="80000"/>
              </a:lnSpc>
              <a:buFontTx/>
              <a:buChar char="•"/>
              <a:defRPr/>
            </a:pPr>
            <a:r>
              <a:rPr lang="en-US" b="1" dirty="0" smtClean="0">
                <a:latin typeface="Arial" charset="0"/>
                <a:ea typeface="ＭＳ Ｐゴシック" pitchFamily="34" charset="-128"/>
              </a:rPr>
              <a:t>“</a:t>
            </a:r>
            <a:r>
              <a:rPr lang="fr-CA" b="1" dirty="0" smtClean="0">
                <a:latin typeface="Arial" charset="0"/>
                <a:ea typeface="ＭＳ Ｐゴシック" pitchFamily="34" charset="-128"/>
              </a:rPr>
              <a:t>acculturation</a:t>
            </a:r>
            <a:r>
              <a:rPr lang="en-US" b="1" dirty="0" smtClean="0">
                <a:latin typeface="Arial" charset="0"/>
                <a:ea typeface="ＭＳ Ｐゴシック" pitchFamily="34" charset="-128"/>
              </a:rPr>
              <a:t>”</a:t>
            </a:r>
            <a:r>
              <a:rPr lang="fr-CA" dirty="0" smtClean="0">
                <a:latin typeface="Arial" charset="0"/>
                <a:ea typeface="ＭＳ Ｐゴシック" pitchFamily="34" charset="-128"/>
                <a:cs typeface="Arial" charset="0"/>
              </a:rPr>
              <a:t>—the </a:t>
            </a:r>
            <a:r>
              <a:rPr lang="fr-CA" dirty="0" err="1" smtClean="0">
                <a:latin typeface="Arial" charset="0"/>
                <a:ea typeface="ＭＳ Ｐゴシック" pitchFamily="34" charset="-128"/>
              </a:rPr>
              <a:t>process</a:t>
            </a:r>
            <a:r>
              <a:rPr lang="fr-CA" dirty="0" smtClean="0">
                <a:latin typeface="Arial" charset="0"/>
                <a:ea typeface="ＭＳ Ｐゴシック" pitchFamily="34" charset="-128"/>
              </a:rPr>
              <a:t> of change in the culture of </a:t>
            </a:r>
            <a:r>
              <a:rPr lang="fr-CA" dirty="0" err="1" smtClean="0">
                <a:latin typeface="Arial" charset="0"/>
                <a:ea typeface="ＭＳ Ｐゴシック" pitchFamily="34" charset="-128"/>
              </a:rPr>
              <a:t>origin</a:t>
            </a:r>
            <a:r>
              <a:rPr lang="fr-CA" dirty="0" smtClean="0">
                <a:latin typeface="Arial" charset="0"/>
                <a:ea typeface="ＭＳ Ｐゴシック" pitchFamily="34" charset="-128"/>
              </a:rPr>
              <a:t> </a:t>
            </a:r>
            <a:r>
              <a:rPr lang="fr-CA" dirty="0" err="1" smtClean="0">
                <a:latin typeface="Arial" charset="0"/>
                <a:ea typeface="ＭＳ Ｐゴシック" pitchFamily="34" charset="-128"/>
              </a:rPr>
              <a:t>with</a:t>
            </a:r>
            <a:r>
              <a:rPr lang="fr-CA" dirty="0" smtClean="0">
                <a:latin typeface="Arial" charset="0"/>
                <a:ea typeface="ＭＳ Ｐゴシック" pitchFamily="34" charset="-128"/>
              </a:rPr>
              <a:t> the </a:t>
            </a:r>
            <a:r>
              <a:rPr lang="fr-CA" dirty="0" err="1" smtClean="0">
                <a:latin typeface="Arial" charset="0"/>
                <a:ea typeface="ＭＳ Ｐゴシック" pitchFamily="34" charset="-128"/>
              </a:rPr>
              <a:t>exposure</a:t>
            </a:r>
            <a:r>
              <a:rPr lang="fr-CA" dirty="0" smtClean="0">
                <a:latin typeface="Arial" charset="0"/>
                <a:ea typeface="ＭＳ Ｐゴシック" pitchFamily="34" charset="-128"/>
              </a:rPr>
              <a:t> of the new culture.</a:t>
            </a:r>
          </a:p>
          <a:p>
            <a:pPr marL="225994" indent="-225994">
              <a:lnSpc>
                <a:spcPct val="80000"/>
              </a:lnSpc>
              <a:defRPr/>
            </a:pPr>
            <a:endParaRPr lang="en-US" dirty="0" smtClean="0">
              <a:effectLst>
                <a:outerShdw blurRad="38100" dist="38100" dir="2700000" algn="tl">
                  <a:srgbClr val="C0C0C0"/>
                </a:outerShdw>
              </a:effectLst>
              <a:latin typeface="Arial" charset="0"/>
              <a:ea typeface="ＭＳ Ｐゴシック" pitchFamily="34" charset="-128"/>
            </a:endParaRPr>
          </a:p>
          <a:p>
            <a:pPr marL="225994" indent="-225994">
              <a:lnSpc>
                <a:spcPct val="80000"/>
              </a:lnSpc>
              <a:defRPr/>
            </a:pPr>
            <a:endParaRPr lang="en-CA" dirty="0" smtClean="0">
              <a:latin typeface="Arial" charset="0"/>
              <a:ea typeface="ＭＳ Ｐゴシック" pitchFamily="34" charset="-128"/>
            </a:endParaRPr>
          </a:p>
        </p:txBody>
      </p:sp>
      <p:sp>
        <p:nvSpPr>
          <p:cNvPr id="66565" name="Slide Number Placeholder 3"/>
          <p:cNvSpPr txBox="1">
            <a:spLocks noGrp="1"/>
          </p:cNvSpPr>
          <p:nvPr/>
        </p:nvSpPr>
        <p:spPr bwMode="auto">
          <a:xfrm>
            <a:off x="3886410" y="8686643"/>
            <a:ext cx="2971591" cy="45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b"/>
          <a:lstStyle>
            <a:lvl1pPr defTabSz="925513" eaLnBrk="0" hangingPunct="0">
              <a:defRPr>
                <a:solidFill>
                  <a:schemeClr val="tx1"/>
                </a:solidFill>
                <a:latin typeface="Arial" charset="0"/>
                <a:ea typeface="ＭＳ Ｐゴシック" pitchFamily="34" charset="-128"/>
              </a:defRPr>
            </a:lvl1pPr>
            <a:lvl2pPr marL="742950" indent="-285750" defTabSz="925513" eaLnBrk="0" hangingPunct="0">
              <a:defRPr>
                <a:solidFill>
                  <a:schemeClr val="tx1"/>
                </a:solidFill>
                <a:latin typeface="Arial" charset="0"/>
                <a:ea typeface="ＭＳ Ｐゴシック" pitchFamily="34" charset="-128"/>
              </a:defRPr>
            </a:lvl2pPr>
            <a:lvl3pPr marL="1143000" indent="-228600" defTabSz="925513" eaLnBrk="0" hangingPunct="0">
              <a:defRPr>
                <a:solidFill>
                  <a:schemeClr val="tx1"/>
                </a:solidFill>
                <a:latin typeface="Arial" charset="0"/>
                <a:ea typeface="ＭＳ Ｐゴシック" pitchFamily="34" charset="-128"/>
              </a:defRPr>
            </a:lvl3pPr>
            <a:lvl4pPr marL="1600200" indent="-228600" defTabSz="925513" eaLnBrk="0" hangingPunct="0">
              <a:defRPr>
                <a:solidFill>
                  <a:schemeClr val="tx1"/>
                </a:solidFill>
                <a:latin typeface="Arial" charset="0"/>
                <a:ea typeface="ＭＳ Ｐゴシック" pitchFamily="34" charset="-128"/>
              </a:defRPr>
            </a:lvl4pPr>
            <a:lvl5pPr marL="2057400" indent="-228600" defTabSz="925513" eaLnBrk="0" hangingPunct="0">
              <a:defRPr>
                <a:solidFill>
                  <a:schemeClr val="tx1"/>
                </a:solidFill>
                <a:latin typeface="Arial" charset="0"/>
                <a:ea typeface="ＭＳ Ｐゴシック" pitchFamily="34" charset="-128"/>
              </a:defRPr>
            </a:lvl5pPr>
            <a:lvl6pPr marL="2514600" indent="-228600" defTabSz="92551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2551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2551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25513" eaLnBrk="0" fontAlgn="base" hangingPunct="0">
              <a:spcBef>
                <a:spcPct val="0"/>
              </a:spcBef>
              <a:spcAft>
                <a:spcPct val="0"/>
              </a:spcAft>
              <a:defRPr>
                <a:solidFill>
                  <a:schemeClr val="tx1"/>
                </a:solidFill>
                <a:latin typeface="Arial" charset="0"/>
                <a:ea typeface="ＭＳ Ｐゴシック" pitchFamily="34" charset="-128"/>
              </a:defRPr>
            </a:lvl9pPr>
          </a:lstStyle>
          <a:p>
            <a:pPr algn="r"/>
            <a:fld id="{3AA43F59-949A-4E56-A259-494DA37C332D}" type="slidenum">
              <a:rPr lang="en-US" altLang="en-US" sz="1200">
                <a:latin typeface="Times New Roman" pitchFamily="18" charset="0"/>
              </a:rPr>
              <a:pPr algn="r"/>
              <a:t>12</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9495" indent="-169495">
              <a:buFontTx/>
              <a:buChar char="•"/>
            </a:pPr>
            <a:r>
              <a:rPr lang="en-GB" b="1" dirty="0" smtClean="0">
                <a:latin typeface="Arial" charset="0"/>
              </a:rPr>
              <a:t>There are different kinds of health coverage for resettled refugees, refugee claimants and immigrant claimants. </a:t>
            </a:r>
            <a:endParaRPr lang="en-US" dirty="0" smtClean="0">
              <a:latin typeface="Arial" charset="0"/>
            </a:endParaRPr>
          </a:p>
          <a:p>
            <a:pPr marL="169495" indent="-169495">
              <a:buFontTx/>
              <a:buChar char="•"/>
            </a:pPr>
            <a:r>
              <a:rPr lang="en-US" dirty="0" smtClean="0">
                <a:latin typeface="Arial" charset="0"/>
              </a:rPr>
              <a:t>Immigrants to several Canadian provinces have a 3-month wait after they are accepted into Canada until they get provincial/territorial health coverage. </a:t>
            </a:r>
          </a:p>
          <a:p>
            <a:pPr marL="169495" indent="-169495">
              <a:buFontTx/>
              <a:buChar char="•"/>
            </a:pPr>
            <a:r>
              <a:rPr lang="en-US" dirty="0" smtClean="0">
                <a:latin typeface="Arial" charset="0"/>
              </a:rPr>
              <a:t>Refugee claimants are covered by the IFHP. They may be denied access to care or charged fees by health clinics unfamiliar with this unique type of health insurance. </a:t>
            </a:r>
          </a:p>
          <a:p>
            <a:pPr marL="169495" indent="-169495">
              <a:buFontTx/>
              <a:buChar char="•"/>
            </a:pPr>
            <a:r>
              <a:rPr lang="en-US" dirty="0" smtClean="0">
                <a:latin typeface="Arial" charset="0"/>
              </a:rPr>
              <a:t>There have been recent changes in what the IFHP covers, so you keep yourself informed about it and become a registered IHFP provider. </a:t>
            </a:r>
          </a:p>
          <a:p>
            <a:pPr marL="169495" indent="-169495">
              <a:buFontTx/>
              <a:buChar char="•"/>
            </a:pPr>
            <a:r>
              <a:rPr lang="en-US" dirty="0" smtClean="0">
                <a:latin typeface="Arial" charset="0"/>
              </a:rPr>
              <a:t>In several cities across Canada, there are a number of health clinics who specialize in providing care for refugees and immigrants, and some that will provide free care for those without health insurance. </a:t>
            </a:r>
          </a:p>
          <a:p>
            <a:pPr marL="169495" indent="-169495">
              <a:lnSpc>
                <a:spcPct val="80000"/>
              </a:lnSpc>
            </a:pPr>
            <a:endParaRPr lang="en-US" b="1" dirty="0" smtClean="0">
              <a:latin typeface="Arial" charset="0"/>
            </a:endParaRPr>
          </a:p>
          <a:p>
            <a:pPr marL="169495" indent="-169495"/>
            <a:r>
              <a:rPr lang="en-US" dirty="0" smtClean="0">
                <a:latin typeface="Arial" charset="0"/>
              </a:rPr>
              <a:t>Sources: Caring for Kids New to Canada, June 2016, </a:t>
            </a:r>
            <a:r>
              <a:rPr lang="en-US" altLang="en-US" dirty="0" smtClean="0">
                <a:latin typeface="Arial" charset="0"/>
              </a:rPr>
              <a:t>“</a:t>
            </a:r>
            <a:r>
              <a:rPr lang="en-US" dirty="0" smtClean="0">
                <a:latin typeface="Arial" charset="0"/>
              </a:rPr>
              <a:t>Health Insurance for Immigrant and Refugee Families</a:t>
            </a:r>
            <a:r>
              <a:rPr lang="en-US" altLang="en-US" dirty="0" smtClean="0">
                <a:latin typeface="Arial" charset="0"/>
              </a:rPr>
              <a:t>”</a:t>
            </a:r>
            <a:endParaRPr lang="en-US" dirty="0" smtClean="0">
              <a:latin typeface="Arial" charset="0"/>
            </a:endParaRPr>
          </a:p>
          <a:p>
            <a:pPr marL="169495" indent="-169495"/>
            <a:r>
              <a:rPr lang="en-US" dirty="0" smtClean="0">
                <a:latin typeface="Arial" charset="0"/>
              </a:rPr>
              <a:t>http://www.kidsnewtocanada.ca/care/insurance</a:t>
            </a:r>
          </a:p>
          <a:p>
            <a:pPr marL="169495" indent="-169495">
              <a:lnSpc>
                <a:spcPct val="80000"/>
              </a:lnSpc>
            </a:pPr>
            <a:r>
              <a:rPr lang="en-US" dirty="0" err="1" smtClean="0">
                <a:latin typeface="Arial" charset="0"/>
              </a:rPr>
              <a:t>Osmalliu</a:t>
            </a:r>
            <a:r>
              <a:rPr lang="en-US" dirty="0" smtClean="0">
                <a:latin typeface="Arial" charset="0"/>
              </a:rPr>
              <a:t> et al, </a:t>
            </a:r>
            <a:r>
              <a:rPr lang="en-US" altLang="en-US" dirty="0" smtClean="0">
                <a:latin typeface="Arial" charset="0"/>
              </a:rPr>
              <a:t>“</a:t>
            </a:r>
            <a:r>
              <a:rPr lang="en-US" dirty="0" smtClean="0">
                <a:latin typeface="Arial" charset="0"/>
              </a:rPr>
              <a:t>Providing Care for Kids New to Canada</a:t>
            </a:r>
            <a:r>
              <a:rPr lang="en-US" altLang="en-US" dirty="0" smtClean="0">
                <a:latin typeface="Arial" charset="0"/>
              </a:rPr>
              <a:t>”</a:t>
            </a:r>
            <a:r>
              <a:rPr lang="en-US" dirty="0" smtClean="0">
                <a:latin typeface="Arial" charset="0"/>
              </a:rPr>
              <a:t>, Montreal Children</a:t>
            </a:r>
            <a:r>
              <a:rPr lang="en-US" altLang="en-US" dirty="0" smtClean="0">
                <a:latin typeface="Arial" charset="0"/>
              </a:rPr>
              <a:t>’</a:t>
            </a:r>
            <a:r>
              <a:rPr lang="en-US" dirty="0" smtClean="0">
                <a:latin typeface="Arial" charset="0"/>
              </a:rPr>
              <a:t>s Hospital Pediatric Grand Rounds, March 9, 2016 </a:t>
            </a:r>
          </a:p>
          <a:p>
            <a:pPr marL="169495" indent="-169495">
              <a:lnSpc>
                <a:spcPct val="80000"/>
              </a:lnSpc>
            </a:pPr>
            <a:endParaRPr lang="en-US" b="1"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69495" indent="-169495">
              <a:buFont typeface="Arial" pitchFamily="34" charset="0"/>
              <a:buChar char="•"/>
              <a:defRPr/>
            </a:pPr>
            <a:r>
              <a:rPr lang="en-US" dirty="0" smtClean="0"/>
              <a:t>It is helpful for health care providers to understand how Citizenship and Immigration Canada (CIC) classify children and youth new to Canada. </a:t>
            </a:r>
          </a:p>
          <a:p>
            <a:pPr marL="169495" indent="-169495">
              <a:buFont typeface="Arial" pitchFamily="34" charset="0"/>
              <a:buChar char="•"/>
              <a:defRPr/>
            </a:pPr>
            <a:r>
              <a:rPr lang="en-US" dirty="0" smtClean="0"/>
              <a:t>Each group or category faces unique challenges in terms of process and access to health care funding. </a:t>
            </a:r>
          </a:p>
          <a:p>
            <a:pPr marL="169495" indent="-169495">
              <a:buFont typeface="Arial" pitchFamily="34" charset="0"/>
              <a:buChar char="•"/>
              <a:defRPr/>
            </a:pPr>
            <a:r>
              <a:rPr lang="en-US" dirty="0" smtClean="0"/>
              <a:t>The majority of newcomers to Canada are immigrants. These are individuals who choose to resettle in Canada for reasons such as economic opportunities or to join family members. </a:t>
            </a:r>
          </a:p>
          <a:p>
            <a:pPr marL="169495" indent="-169495">
              <a:buFont typeface="Arial" pitchFamily="34" charset="0"/>
              <a:buChar char="•"/>
              <a:defRPr/>
            </a:pPr>
            <a:r>
              <a:rPr lang="en-US" dirty="0" smtClean="0"/>
              <a:t>A minority of newcomers to Canada are refugees. These are individuals who are forced to flee because of persecution and who seeks safety outside of their home country. </a:t>
            </a:r>
          </a:p>
          <a:p>
            <a:pPr marL="169495" indent="-169495">
              <a:buFont typeface="Arial" pitchFamily="34" charset="0"/>
              <a:buChar char="•"/>
              <a:defRPr/>
            </a:pPr>
            <a:r>
              <a:rPr lang="en-US" dirty="0" smtClean="0"/>
              <a:t>Non-status are those individuals who have no legal status in Canada. They include those who have entered Canada illegally,  rejected refugee claimants who have stayed beyond their date of deportation and temporary visitors who have stayed after their visas have expired. </a:t>
            </a:r>
          </a:p>
          <a:p>
            <a:pPr marL="169495" indent="-169495">
              <a:buFont typeface="Arial" pitchFamily="34" charset="0"/>
              <a:buChar char="•"/>
              <a:defRPr/>
            </a:pPr>
            <a:r>
              <a:rPr lang="en-US" dirty="0" smtClean="0"/>
              <a:t>This module will focus on the </a:t>
            </a:r>
            <a:r>
              <a:rPr lang="en-US" b="1" dirty="0" smtClean="0"/>
              <a:t>unique health issues of</a:t>
            </a:r>
            <a:r>
              <a:rPr lang="en-US" dirty="0" smtClean="0"/>
              <a:t> </a:t>
            </a:r>
            <a:r>
              <a:rPr lang="en-US" b="1" dirty="0" smtClean="0"/>
              <a:t>refugees</a:t>
            </a:r>
            <a:r>
              <a:rPr lang="en-US" dirty="0" smtClean="0"/>
              <a:t>, who make up 10% of newcomers to Canada.</a:t>
            </a:r>
            <a:r>
              <a:rPr lang="en-US" i="1" dirty="0" smtClean="0"/>
              <a:t> </a:t>
            </a:r>
            <a:r>
              <a:rPr lang="en-US" b="1" dirty="0" smtClean="0"/>
              <a:t>(MCQ #4 ANSWER)</a:t>
            </a:r>
            <a:endParaRPr lang="en-US" dirty="0" smtClean="0"/>
          </a:p>
          <a:p>
            <a:pPr>
              <a:defRPr/>
            </a:pPr>
            <a:r>
              <a:rPr lang="en-US" b="1" dirty="0" smtClean="0"/>
              <a:t>Sources: </a:t>
            </a:r>
            <a:endParaRPr lang="en-US" dirty="0" smtClean="0"/>
          </a:p>
          <a:p>
            <a:pPr>
              <a:defRPr/>
            </a:pPr>
            <a:r>
              <a:rPr lang="en-US" dirty="0" smtClean="0"/>
              <a:t>Graph adapted from </a:t>
            </a:r>
            <a:r>
              <a:rPr lang="en-US" dirty="0" err="1" smtClean="0"/>
              <a:t>Osmalliu</a:t>
            </a:r>
            <a:r>
              <a:rPr lang="en-US" dirty="0" smtClean="0"/>
              <a:t> et al, “Providing Care for Kids New to Canada”, Montreal Children’s Hospital Pediatric Grand Rounds, March 9, 2016 </a:t>
            </a:r>
          </a:p>
          <a:p>
            <a:pPr>
              <a:defRPr/>
            </a:pPr>
            <a:r>
              <a:rPr lang="en-US" dirty="0" smtClean="0"/>
              <a:t>Canadian Council for Refugees, Refugees and Immigrants: A glossary, 2010, </a:t>
            </a:r>
            <a:r>
              <a:rPr lang="en-US" u="sng" dirty="0" smtClean="0">
                <a:hlinkClick r:id="rId3"/>
              </a:rPr>
              <a:t>http://ccrweb.ca/en/glossary</a:t>
            </a:r>
            <a:endParaRPr lang="en-US" dirty="0" smtClean="0"/>
          </a:p>
          <a:p>
            <a:pPr>
              <a:defRPr/>
            </a:pPr>
            <a:r>
              <a:rPr lang="en-US" dirty="0" smtClean="0"/>
              <a:t>Caring for Kids New to Canada, June 2016, “Health Insurance for Immigrant and Refugee Families”</a:t>
            </a:r>
          </a:p>
          <a:p>
            <a:pPr>
              <a:defRPr/>
            </a:pPr>
            <a:r>
              <a:rPr lang="en-US" dirty="0" smtClean="0"/>
              <a:t>http://www.kidsnewtocanada.ca/care/insurance</a:t>
            </a:r>
            <a:endParaRPr lang="en-US" dirty="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962" eaLnBrk="0" hangingPunct="0">
              <a:defRPr>
                <a:solidFill>
                  <a:schemeClr val="tx1"/>
                </a:solidFill>
                <a:latin typeface="Arial" charset="0"/>
                <a:ea typeface="ＭＳ Ｐゴシック" pitchFamily="34" charset="-128"/>
              </a:defRPr>
            </a:lvl1pPr>
            <a:lvl2pPr marL="734480" indent="-282492" defTabSz="914962" eaLnBrk="0" hangingPunct="0">
              <a:defRPr>
                <a:solidFill>
                  <a:schemeClr val="tx1"/>
                </a:solidFill>
                <a:latin typeface="Arial" charset="0"/>
                <a:ea typeface="ＭＳ Ｐゴシック" pitchFamily="34" charset="-128"/>
              </a:defRPr>
            </a:lvl2pPr>
            <a:lvl3pPr marL="1129970" indent="-225994" defTabSz="914962" eaLnBrk="0" hangingPunct="0">
              <a:defRPr>
                <a:solidFill>
                  <a:schemeClr val="tx1"/>
                </a:solidFill>
                <a:latin typeface="Arial" charset="0"/>
                <a:ea typeface="ＭＳ Ｐゴシック" pitchFamily="34" charset="-128"/>
              </a:defRPr>
            </a:lvl3pPr>
            <a:lvl4pPr marL="1581958" indent="-225994" defTabSz="914962" eaLnBrk="0" hangingPunct="0">
              <a:defRPr>
                <a:solidFill>
                  <a:schemeClr val="tx1"/>
                </a:solidFill>
                <a:latin typeface="Arial" charset="0"/>
                <a:ea typeface="ＭＳ Ｐゴシック" pitchFamily="34" charset="-128"/>
              </a:defRPr>
            </a:lvl4pPr>
            <a:lvl5pPr marL="2033946" indent="-225994" defTabSz="914962" eaLnBrk="0" hangingPunct="0">
              <a:defRPr>
                <a:solidFill>
                  <a:schemeClr val="tx1"/>
                </a:solidFill>
                <a:latin typeface="Arial" charset="0"/>
                <a:ea typeface="ＭＳ Ｐゴシック" pitchFamily="34" charset="-128"/>
              </a:defRPr>
            </a:lvl5pPr>
            <a:lvl6pPr marL="2485934" indent="-225994" defTabSz="914962" eaLnBrk="0" fontAlgn="base" hangingPunct="0">
              <a:spcBef>
                <a:spcPct val="0"/>
              </a:spcBef>
              <a:spcAft>
                <a:spcPct val="0"/>
              </a:spcAft>
              <a:defRPr>
                <a:solidFill>
                  <a:schemeClr val="tx1"/>
                </a:solidFill>
                <a:latin typeface="Arial" charset="0"/>
                <a:ea typeface="ＭＳ Ｐゴシック" pitchFamily="34" charset="-128"/>
              </a:defRPr>
            </a:lvl6pPr>
            <a:lvl7pPr marL="2937921" indent="-225994" defTabSz="914962" eaLnBrk="0" fontAlgn="base" hangingPunct="0">
              <a:spcBef>
                <a:spcPct val="0"/>
              </a:spcBef>
              <a:spcAft>
                <a:spcPct val="0"/>
              </a:spcAft>
              <a:defRPr>
                <a:solidFill>
                  <a:schemeClr val="tx1"/>
                </a:solidFill>
                <a:latin typeface="Arial" charset="0"/>
                <a:ea typeface="ＭＳ Ｐゴシック" pitchFamily="34" charset="-128"/>
              </a:defRPr>
            </a:lvl7pPr>
            <a:lvl8pPr marL="3389909" indent="-225994" defTabSz="914962" eaLnBrk="0" fontAlgn="base" hangingPunct="0">
              <a:spcBef>
                <a:spcPct val="0"/>
              </a:spcBef>
              <a:spcAft>
                <a:spcPct val="0"/>
              </a:spcAft>
              <a:defRPr>
                <a:solidFill>
                  <a:schemeClr val="tx1"/>
                </a:solidFill>
                <a:latin typeface="Arial" charset="0"/>
                <a:ea typeface="ＭＳ Ｐゴシック" pitchFamily="34" charset="-128"/>
              </a:defRPr>
            </a:lvl8pPr>
            <a:lvl9pPr marL="3841897" indent="-225994" defTabSz="914962"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0F2B79F-9AFA-44D5-8EAA-76A82CAC1DCC}" type="slidenum">
              <a:rPr lang="en-CA" altLang="en-US" smtClean="0"/>
              <a:pPr eaLnBrk="1" hangingPunct="1"/>
              <a:t>14</a:t>
            </a:fld>
            <a:endParaRPr lang="en-CA"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essential</a:t>
            </a:r>
            <a:r>
              <a:rPr lang="en-US" baseline="0" dirty="0"/>
              <a:t> and emergency services</a:t>
            </a:r>
            <a:endParaRPr lang="en-US" dirty="0"/>
          </a:p>
          <a:p>
            <a:r>
              <a:rPr lang="en-US" dirty="0"/>
              <a:t>Generally</a:t>
            </a:r>
            <a:r>
              <a:rPr lang="en-US" baseline="0" dirty="0"/>
              <a:t> similar coverage to RAMQ in terms of </a:t>
            </a:r>
          </a:p>
          <a:p>
            <a:r>
              <a:rPr lang="en-US" baseline="0" dirty="0"/>
              <a:t>Some supplemental services similar to what people get when on social assistance</a:t>
            </a:r>
            <a:endParaRPr lang="en-US" dirty="0"/>
          </a:p>
        </p:txBody>
      </p:sp>
      <p:sp>
        <p:nvSpPr>
          <p:cNvPr id="4" name="Slide Number Placeholder 3"/>
          <p:cNvSpPr>
            <a:spLocks noGrp="1"/>
          </p:cNvSpPr>
          <p:nvPr>
            <p:ph type="sldNum" sz="quarter" idx="10"/>
          </p:nvPr>
        </p:nvSpPr>
        <p:spPr/>
        <p:txBody>
          <a:bodyPr/>
          <a:lstStyle/>
          <a:p>
            <a:fld id="{AD2C7EE1-9C86-4726-B4B7-C12E0B9687D6}" type="slidenum">
              <a:rPr lang="en-US" smtClean="0"/>
              <a:pPr/>
              <a:t>15</a:t>
            </a:fld>
            <a:endParaRPr lang="en-US"/>
          </a:p>
        </p:txBody>
      </p:sp>
    </p:spTree>
    <p:extLst>
      <p:ext uri="{BB962C8B-B14F-4D97-AF65-F5344CB8AC3E}">
        <p14:creationId xmlns:p14="http://schemas.microsoft.com/office/powerpoint/2010/main" val="815702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05FB17-61E3-43B3-BC7F-1D6A3677F4F8}"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EE8FF-994F-4E75-B11A-F02C3238442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05FB17-61E3-43B3-BC7F-1D6A3677F4F8}"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EE8FF-994F-4E75-B11A-F02C3238442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05FB17-61E3-43B3-BC7F-1D6A3677F4F8}"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EE8FF-994F-4E75-B11A-F02C3238442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05FB17-61E3-43B3-BC7F-1D6A3677F4F8}"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EE8FF-994F-4E75-B11A-F02C3238442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05FB17-61E3-43B3-BC7F-1D6A3677F4F8}"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EE8FF-994F-4E75-B11A-F02C3238442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05FB17-61E3-43B3-BC7F-1D6A3677F4F8}"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6EE8FF-994F-4E75-B11A-F02C3238442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05FB17-61E3-43B3-BC7F-1D6A3677F4F8}" type="datetimeFigureOut">
              <a:rPr lang="en-US" smtClean="0"/>
              <a:t>12/5/2017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6EE8FF-994F-4E75-B11A-F02C3238442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05FB17-61E3-43B3-BC7F-1D6A3677F4F8}" type="datetimeFigureOut">
              <a:rPr lang="en-US" smtClean="0"/>
              <a:t>12/5/2017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6EE8FF-994F-4E75-B11A-F02C3238442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05FB17-61E3-43B3-BC7F-1D6A3677F4F8}" type="datetimeFigureOut">
              <a:rPr lang="en-US" smtClean="0"/>
              <a:t>12/5/2017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6EE8FF-994F-4E75-B11A-F02C3238442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05FB17-61E3-43B3-BC7F-1D6A3677F4F8}"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6EE8FF-994F-4E75-B11A-F02C32384426}"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0D05FB17-61E3-43B3-BC7F-1D6A3677F4F8}" type="datetimeFigureOut">
              <a:rPr lang="en-US" smtClean="0"/>
              <a:t>12/5/2017</a:t>
            </a:fld>
            <a:endParaRPr lang="en-US"/>
          </a:p>
        </p:txBody>
      </p:sp>
      <p:sp>
        <p:nvSpPr>
          <p:cNvPr id="9" name="Slide Number Placeholder 8"/>
          <p:cNvSpPr>
            <a:spLocks noGrp="1"/>
          </p:cNvSpPr>
          <p:nvPr>
            <p:ph type="sldNum" sz="quarter" idx="11"/>
          </p:nvPr>
        </p:nvSpPr>
        <p:spPr/>
        <p:txBody>
          <a:bodyPr/>
          <a:lstStyle/>
          <a:p>
            <a:fld id="{066EE8FF-994F-4E75-B11A-F02C32384426}"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066EE8FF-994F-4E75-B11A-F02C32384426}"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0D05FB17-61E3-43B3-BC7F-1D6A3677F4F8}" type="datetimeFigureOut">
              <a:rPr lang="en-US" smtClean="0"/>
              <a:t>12/5/2017</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cic.gc.ca/english/refugees/outside/arriving-healthcare.as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kidsnewtocanada.ca/care/barrier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CA" b="1" dirty="0"/>
              <a:t>Refugees, </a:t>
            </a:r>
            <a:r>
              <a:rPr lang="en-CA" b="1" dirty="0" smtClean="0"/>
              <a:t>Refugee Claimants and </a:t>
            </a:r>
            <a:r>
              <a:rPr lang="en-CA" b="1" dirty="0"/>
              <a:t>Access to </a:t>
            </a:r>
            <a:r>
              <a:rPr lang="en-CA" b="1" dirty="0" smtClean="0"/>
              <a:t>Care</a:t>
            </a:r>
            <a:r>
              <a:rPr lang="en-CA" dirty="0"/>
              <a:t/>
            </a:r>
            <a:br>
              <a:rPr lang="en-CA" dirty="0"/>
            </a:br>
            <a:endParaRPr lang="en-CA" dirty="0"/>
          </a:p>
        </p:txBody>
      </p:sp>
      <p:sp>
        <p:nvSpPr>
          <p:cNvPr id="5" name="Subtitle 4"/>
          <p:cNvSpPr>
            <a:spLocks noGrp="1"/>
          </p:cNvSpPr>
          <p:nvPr>
            <p:ph type="subTitle" idx="1"/>
          </p:nvPr>
        </p:nvSpPr>
        <p:spPr/>
        <p:txBody>
          <a:bodyPr>
            <a:normAutofit fontScale="92500" lnSpcReduction="10000"/>
          </a:bodyPr>
          <a:lstStyle/>
          <a:p>
            <a:r>
              <a:rPr lang="en-US" dirty="0" smtClean="0"/>
              <a:t>Dr. Gillian </a:t>
            </a:r>
            <a:r>
              <a:rPr lang="en-US" dirty="0" err="1" smtClean="0"/>
              <a:t>Morantz</a:t>
            </a:r>
            <a:endParaRPr lang="en-US" dirty="0" smtClean="0"/>
          </a:p>
          <a:p>
            <a:r>
              <a:rPr lang="en-US" dirty="0" smtClean="0"/>
              <a:t>Pediatrician, MCH</a:t>
            </a:r>
          </a:p>
          <a:p>
            <a:r>
              <a:rPr lang="en-CA" dirty="0"/>
              <a:t> MUHC Health Equity Symposium</a:t>
            </a:r>
          </a:p>
        </p:txBody>
      </p:sp>
    </p:spTree>
    <p:extLst>
      <p:ext uri="{BB962C8B-B14F-4D97-AF65-F5344CB8AC3E}">
        <p14:creationId xmlns:p14="http://schemas.microsoft.com/office/powerpoint/2010/main" val="3243969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Challenges to accessing healthcare</a:t>
            </a:r>
            <a:endParaRPr lang="fr-CA" dirty="0"/>
          </a:p>
        </p:txBody>
      </p:sp>
    </p:spTree>
    <p:extLst>
      <p:ext uri="{BB962C8B-B14F-4D97-AF65-F5344CB8AC3E}">
        <p14:creationId xmlns:p14="http://schemas.microsoft.com/office/powerpoint/2010/main" val="1280142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val 4"/>
          <p:cNvSpPr>
            <a:spLocks noChangeArrowheads="1"/>
          </p:cNvSpPr>
          <p:nvPr/>
        </p:nvSpPr>
        <p:spPr bwMode="auto">
          <a:xfrm>
            <a:off x="1547813" y="2381250"/>
            <a:ext cx="5832475" cy="295275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555" name="Rectangle 1026"/>
          <p:cNvSpPr>
            <a:spLocks noGrp="1" noRot="1" noChangeArrowheads="1"/>
          </p:cNvSpPr>
          <p:nvPr>
            <p:ph type="title" idx="4294967295"/>
          </p:nvPr>
        </p:nvSpPr>
        <p:spPr>
          <a:xfrm>
            <a:off x="0" y="274638"/>
            <a:ext cx="8229600" cy="1143000"/>
          </a:xfrm>
        </p:spPr>
        <p:txBody>
          <a:bodyPr>
            <a:normAutofit fontScale="90000"/>
          </a:bodyPr>
          <a:lstStyle/>
          <a:p>
            <a:pPr eaLnBrk="1" hangingPunct="1"/>
            <a:r>
              <a:rPr lang="en-US" altLang="en-US" sz="3600" b="1" smtClean="0">
                <a:ea typeface="ＭＳ Ｐゴシック" pitchFamily="34" charset="-128"/>
              </a:rPr>
              <a:t>Intrinsic barriers to care for children and youth new to Canada</a:t>
            </a:r>
            <a:endParaRPr lang="en-CA" altLang="en-US" sz="3600" b="1" smtClean="0">
              <a:ea typeface="ＭＳ Ｐゴシック" pitchFamily="34" charset="-128"/>
            </a:endParaRPr>
          </a:p>
        </p:txBody>
      </p:sp>
      <p:sp>
        <p:nvSpPr>
          <p:cNvPr id="23556" name="Rectangle 1027"/>
          <p:cNvSpPr>
            <a:spLocks noGrp="1" noChangeArrowheads="1"/>
          </p:cNvSpPr>
          <p:nvPr>
            <p:ph type="body" idx="4294967295"/>
          </p:nvPr>
        </p:nvSpPr>
        <p:spPr>
          <a:xfrm>
            <a:off x="0" y="2884488"/>
            <a:ext cx="8229600" cy="1900237"/>
          </a:xfrm>
        </p:spPr>
        <p:txBody>
          <a:bodyPr>
            <a:normAutofit fontScale="92500" lnSpcReduction="20000"/>
          </a:bodyPr>
          <a:lstStyle/>
          <a:p>
            <a:pPr algn="ctr" eaLnBrk="1" hangingPunct="1">
              <a:lnSpc>
                <a:spcPct val="80000"/>
              </a:lnSpc>
              <a:buFontTx/>
              <a:buNone/>
            </a:pPr>
            <a:r>
              <a:rPr lang="en-US" altLang="en-US" sz="2000" dirty="0" smtClean="0">
                <a:ea typeface="ＭＳ Ｐゴシック" pitchFamily="34" charset="-128"/>
              </a:rPr>
              <a:t>Traumas witnessed</a:t>
            </a:r>
          </a:p>
          <a:p>
            <a:pPr algn="ctr" eaLnBrk="1" hangingPunct="1">
              <a:lnSpc>
                <a:spcPct val="80000"/>
              </a:lnSpc>
              <a:buFontTx/>
              <a:buNone/>
            </a:pPr>
            <a:endParaRPr lang="en-US" altLang="en-US" sz="2000" dirty="0" smtClean="0">
              <a:ea typeface="ＭＳ Ｐゴシック" pitchFamily="34" charset="-128"/>
            </a:endParaRPr>
          </a:p>
          <a:p>
            <a:pPr algn="ctr" eaLnBrk="1" hangingPunct="1">
              <a:lnSpc>
                <a:spcPct val="80000"/>
              </a:lnSpc>
              <a:buFontTx/>
              <a:buNone/>
            </a:pPr>
            <a:r>
              <a:rPr lang="en-US" altLang="en-US" sz="2000" dirty="0" smtClean="0">
                <a:ea typeface="ＭＳ Ｐゴシック" pitchFamily="34" charset="-128"/>
              </a:rPr>
              <a:t>Negative past experience of </a:t>
            </a:r>
          </a:p>
          <a:p>
            <a:pPr algn="ctr" eaLnBrk="1" hangingPunct="1">
              <a:lnSpc>
                <a:spcPct val="80000"/>
              </a:lnSpc>
              <a:buFontTx/>
              <a:buNone/>
            </a:pPr>
            <a:r>
              <a:rPr lang="en-US" altLang="en-US" sz="2000" dirty="0" smtClean="0">
                <a:ea typeface="ＭＳ Ｐゴシック" pitchFamily="34" charset="-128"/>
              </a:rPr>
              <a:t>health “system”</a:t>
            </a:r>
          </a:p>
          <a:p>
            <a:pPr algn="ctr" eaLnBrk="1" hangingPunct="1">
              <a:lnSpc>
                <a:spcPct val="80000"/>
              </a:lnSpc>
              <a:buFontTx/>
              <a:buNone/>
            </a:pPr>
            <a:endParaRPr lang="en-US" altLang="en-US" sz="2000" dirty="0" smtClean="0">
              <a:ea typeface="ＭＳ Ｐゴシック" pitchFamily="34" charset="-128"/>
            </a:endParaRPr>
          </a:p>
          <a:p>
            <a:pPr algn="ctr" eaLnBrk="1" hangingPunct="1">
              <a:lnSpc>
                <a:spcPct val="80000"/>
              </a:lnSpc>
              <a:buFontTx/>
              <a:buNone/>
            </a:pPr>
            <a:r>
              <a:rPr lang="en-US" altLang="en-US" sz="2000" dirty="0" smtClean="0">
                <a:ea typeface="ＭＳ Ｐゴシック" pitchFamily="34" charset="-128"/>
              </a:rPr>
              <a:t>Personal beliefs</a:t>
            </a:r>
          </a:p>
          <a:p>
            <a:pPr algn="ctr" eaLnBrk="1" hangingPunct="1">
              <a:lnSpc>
                <a:spcPct val="80000"/>
              </a:lnSpc>
              <a:buFontTx/>
              <a:buNone/>
            </a:pPr>
            <a:endParaRPr lang="en-US" altLang="en-US" sz="2000" dirty="0" smtClean="0">
              <a:ea typeface="ＭＳ Ｐゴシック" pitchFamily="34" charset="-128"/>
            </a:endParaRPr>
          </a:p>
          <a:p>
            <a:pPr algn="ctr" eaLnBrk="1" hangingPunct="1">
              <a:lnSpc>
                <a:spcPct val="80000"/>
              </a:lnSpc>
              <a:buFontTx/>
              <a:buNone/>
            </a:pPr>
            <a:r>
              <a:rPr lang="en-US" altLang="en-US" sz="2000" dirty="0" smtClean="0">
                <a:ea typeface="ＭＳ Ｐゴシック" pitchFamily="34" charset="-128"/>
              </a:rPr>
              <a:t>Literacy</a:t>
            </a:r>
          </a:p>
        </p:txBody>
      </p:sp>
    </p:spTree>
    <p:extLst>
      <p:ext uri="{BB962C8B-B14F-4D97-AF65-F5344CB8AC3E}">
        <p14:creationId xmlns:p14="http://schemas.microsoft.com/office/powerpoint/2010/main" val="42740196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val 2"/>
          <p:cNvSpPr>
            <a:spLocks noChangeArrowheads="1"/>
          </p:cNvSpPr>
          <p:nvPr/>
        </p:nvSpPr>
        <p:spPr bwMode="auto">
          <a:xfrm>
            <a:off x="1547813" y="2201863"/>
            <a:ext cx="5832475" cy="295275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4579" name="Rectangle 1026"/>
          <p:cNvSpPr>
            <a:spLocks noGrp="1" noRot="1" noChangeArrowheads="1"/>
          </p:cNvSpPr>
          <p:nvPr>
            <p:ph type="title" idx="4294967295"/>
          </p:nvPr>
        </p:nvSpPr>
        <p:spPr>
          <a:xfrm>
            <a:off x="0" y="76200"/>
            <a:ext cx="8229600" cy="1143000"/>
          </a:xfrm>
        </p:spPr>
        <p:txBody>
          <a:bodyPr>
            <a:normAutofit fontScale="90000"/>
          </a:bodyPr>
          <a:lstStyle/>
          <a:p>
            <a:pPr eaLnBrk="1" hangingPunct="1"/>
            <a:r>
              <a:rPr lang="en-US" altLang="en-US" sz="3600" b="1" smtClean="0">
                <a:ea typeface="ＭＳ Ｐゴシック" pitchFamily="34" charset="-128"/>
              </a:rPr>
              <a:t>Extrinsic barriers to care for children and youth new to Canada</a:t>
            </a:r>
            <a:endParaRPr lang="en-CA" altLang="en-US" sz="3600" b="1" smtClean="0">
              <a:ea typeface="ＭＳ Ｐゴシック" pitchFamily="34" charset="-128"/>
            </a:endParaRPr>
          </a:p>
        </p:txBody>
      </p:sp>
      <p:sp>
        <p:nvSpPr>
          <p:cNvPr id="24580" name="Rectangle 1027"/>
          <p:cNvSpPr>
            <a:spLocks noGrp="1" noChangeArrowheads="1"/>
          </p:cNvSpPr>
          <p:nvPr>
            <p:ph type="body" idx="4294967295"/>
          </p:nvPr>
        </p:nvSpPr>
        <p:spPr>
          <a:xfrm>
            <a:off x="1628774" y="2747962"/>
            <a:ext cx="5832475" cy="1900238"/>
          </a:xfrm>
        </p:spPr>
        <p:txBody>
          <a:bodyPr>
            <a:normAutofit fontScale="92500" lnSpcReduction="20000"/>
          </a:bodyPr>
          <a:lstStyle/>
          <a:p>
            <a:pPr algn="ctr" eaLnBrk="1" hangingPunct="1">
              <a:lnSpc>
                <a:spcPct val="80000"/>
              </a:lnSpc>
              <a:buFontTx/>
              <a:buNone/>
            </a:pPr>
            <a:r>
              <a:rPr lang="en-US" altLang="en-US" sz="2000" dirty="0" smtClean="0">
                <a:ea typeface="ＭＳ Ｐゴシック" pitchFamily="34" charset="-128"/>
              </a:rPr>
              <a:t>Traumas witnessed</a:t>
            </a:r>
          </a:p>
          <a:p>
            <a:pPr algn="ctr" eaLnBrk="1" hangingPunct="1">
              <a:lnSpc>
                <a:spcPct val="80000"/>
              </a:lnSpc>
              <a:buFontTx/>
              <a:buNone/>
            </a:pPr>
            <a:endParaRPr lang="en-US" altLang="en-US" sz="2000" dirty="0" smtClean="0">
              <a:ea typeface="ＭＳ Ｐゴシック" pitchFamily="34" charset="-128"/>
            </a:endParaRPr>
          </a:p>
          <a:p>
            <a:pPr algn="ctr" eaLnBrk="1" hangingPunct="1">
              <a:lnSpc>
                <a:spcPct val="80000"/>
              </a:lnSpc>
              <a:buFontTx/>
              <a:buNone/>
            </a:pPr>
            <a:r>
              <a:rPr lang="en-US" altLang="en-US" sz="2000" dirty="0" smtClean="0">
                <a:ea typeface="ＭＳ Ｐゴシック" pitchFamily="34" charset="-128"/>
              </a:rPr>
              <a:t>Negative past experience of </a:t>
            </a:r>
          </a:p>
          <a:p>
            <a:pPr algn="ctr" eaLnBrk="1" hangingPunct="1">
              <a:lnSpc>
                <a:spcPct val="80000"/>
              </a:lnSpc>
              <a:buFontTx/>
              <a:buNone/>
            </a:pPr>
            <a:r>
              <a:rPr lang="en-US" altLang="en-US" sz="2000" dirty="0" smtClean="0">
                <a:ea typeface="ＭＳ Ｐゴシック" pitchFamily="34" charset="-128"/>
              </a:rPr>
              <a:t>health “system”</a:t>
            </a:r>
          </a:p>
          <a:p>
            <a:pPr algn="ctr" eaLnBrk="1" hangingPunct="1">
              <a:lnSpc>
                <a:spcPct val="80000"/>
              </a:lnSpc>
              <a:buFontTx/>
              <a:buNone/>
            </a:pPr>
            <a:endParaRPr lang="en-US" altLang="en-US" sz="2000" dirty="0" smtClean="0">
              <a:ea typeface="ＭＳ Ｐゴシック" pitchFamily="34" charset="-128"/>
            </a:endParaRPr>
          </a:p>
          <a:p>
            <a:pPr algn="ctr" eaLnBrk="1" hangingPunct="1">
              <a:lnSpc>
                <a:spcPct val="80000"/>
              </a:lnSpc>
              <a:buFontTx/>
              <a:buNone/>
            </a:pPr>
            <a:r>
              <a:rPr lang="en-US" altLang="en-US" sz="2000" dirty="0" smtClean="0">
                <a:ea typeface="ＭＳ Ｐゴシック" pitchFamily="34" charset="-128"/>
              </a:rPr>
              <a:t>Personal beliefs</a:t>
            </a:r>
          </a:p>
          <a:p>
            <a:pPr algn="ctr" eaLnBrk="1" hangingPunct="1">
              <a:lnSpc>
                <a:spcPct val="80000"/>
              </a:lnSpc>
              <a:buFontTx/>
              <a:buNone/>
            </a:pPr>
            <a:endParaRPr lang="en-US" altLang="en-US" sz="2000" dirty="0">
              <a:ea typeface="ＭＳ Ｐゴシック" pitchFamily="34" charset="-128"/>
            </a:endParaRPr>
          </a:p>
          <a:p>
            <a:pPr algn="ctr" eaLnBrk="1" hangingPunct="1">
              <a:lnSpc>
                <a:spcPct val="80000"/>
              </a:lnSpc>
              <a:buFontTx/>
              <a:buNone/>
            </a:pPr>
            <a:r>
              <a:rPr lang="en-US" altLang="en-US" sz="2000" dirty="0" smtClean="0">
                <a:ea typeface="ＭＳ Ｐゴシック" pitchFamily="34" charset="-128"/>
              </a:rPr>
              <a:t>Literacy</a:t>
            </a:r>
            <a:endParaRPr lang="en-CA" altLang="en-US" sz="2000" dirty="0" smtClean="0">
              <a:ea typeface="ＭＳ Ｐゴシック" pitchFamily="34" charset="-128"/>
            </a:endParaRPr>
          </a:p>
        </p:txBody>
      </p:sp>
      <p:sp>
        <p:nvSpPr>
          <p:cNvPr id="24581" name="Text Box 5"/>
          <p:cNvSpPr txBox="1">
            <a:spLocks noChangeArrowheads="1"/>
          </p:cNvSpPr>
          <p:nvPr/>
        </p:nvSpPr>
        <p:spPr bwMode="auto">
          <a:xfrm>
            <a:off x="6858000" y="2057400"/>
            <a:ext cx="1303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2400" b="1" dirty="0"/>
              <a:t>Poverty</a:t>
            </a:r>
            <a:endParaRPr lang="en-CA" altLang="en-US" sz="2400" b="1" dirty="0"/>
          </a:p>
        </p:txBody>
      </p:sp>
      <p:sp>
        <p:nvSpPr>
          <p:cNvPr id="24582" name="Text Box 6"/>
          <p:cNvSpPr txBox="1">
            <a:spLocks noChangeArrowheads="1"/>
          </p:cNvSpPr>
          <p:nvPr/>
        </p:nvSpPr>
        <p:spPr bwMode="auto">
          <a:xfrm>
            <a:off x="395288" y="1912938"/>
            <a:ext cx="2300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2400" b="1" dirty="0"/>
              <a:t>Discrimination</a:t>
            </a:r>
            <a:endParaRPr lang="en-CA" altLang="en-US" sz="2400" b="1" dirty="0"/>
          </a:p>
        </p:txBody>
      </p:sp>
      <p:sp>
        <p:nvSpPr>
          <p:cNvPr id="24583" name="Text Box 7"/>
          <p:cNvSpPr txBox="1">
            <a:spLocks noChangeArrowheads="1"/>
          </p:cNvSpPr>
          <p:nvPr/>
        </p:nvSpPr>
        <p:spPr bwMode="auto">
          <a:xfrm>
            <a:off x="222250" y="4800600"/>
            <a:ext cx="2216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2400" b="1" dirty="0"/>
              <a:t>Culture shock</a:t>
            </a:r>
            <a:endParaRPr lang="en-CA" altLang="en-US" sz="2400" b="1" dirty="0"/>
          </a:p>
        </p:txBody>
      </p:sp>
      <p:sp>
        <p:nvSpPr>
          <p:cNvPr id="24584" name="Text Box 8"/>
          <p:cNvSpPr txBox="1">
            <a:spLocks noChangeArrowheads="1"/>
          </p:cNvSpPr>
          <p:nvPr/>
        </p:nvSpPr>
        <p:spPr bwMode="auto">
          <a:xfrm>
            <a:off x="6934200" y="4800600"/>
            <a:ext cx="1622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2400" b="1"/>
              <a:t>Language</a:t>
            </a:r>
            <a:endParaRPr lang="en-CA" altLang="en-US" sz="2400" b="1"/>
          </a:p>
        </p:txBody>
      </p:sp>
      <p:sp>
        <p:nvSpPr>
          <p:cNvPr id="24585" name="Text Box 9"/>
          <p:cNvSpPr txBox="1">
            <a:spLocks noChangeArrowheads="1"/>
          </p:cNvSpPr>
          <p:nvPr/>
        </p:nvSpPr>
        <p:spPr bwMode="auto">
          <a:xfrm>
            <a:off x="2987675" y="1336675"/>
            <a:ext cx="311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2400" b="1"/>
              <a:t>No support systems</a:t>
            </a:r>
            <a:endParaRPr lang="en-CA" altLang="en-US" sz="2400" b="1"/>
          </a:p>
        </p:txBody>
      </p:sp>
      <p:sp>
        <p:nvSpPr>
          <p:cNvPr id="24586" name="Text Box 10"/>
          <p:cNvSpPr txBox="1">
            <a:spLocks noChangeArrowheads="1"/>
          </p:cNvSpPr>
          <p:nvPr/>
        </p:nvSpPr>
        <p:spPr bwMode="auto">
          <a:xfrm>
            <a:off x="3352799" y="5342021"/>
            <a:ext cx="26130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2400" b="1" dirty="0"/>
              <a:t>Unpreparedness </a:t>
            </a:r>
          </a:p>
          <a:p>
            <a:pPr algn="ctr" eaLnBrk="1" hangingPunct="1"/>
            <a:r>
              <a:rPr lang="en-US" altLang="en-US" sz="2400" b="1" dirty="0"/>
              <a:t>of host country</a:t>
            </a:r>
            <a:endParaRPr lang="en-CA" altLang="en-US" sz="2400" b="1" dirty="0"/>
          </a:p>
        </p:txBody>
      </p:sp>
      <p:sp>
        <p:nvSpPr>
          <p:cNvPr id="2" name="TextBox 1"/>
          <p:cNvSpPr txBox="1"/>
          <p:nvPr/>
        </p:nvSpPr>
        <p:spPr>
          <a:xfrm>
            <a:off x="3282950" y="3274912"/>
            <a:ext cx="2362200" cy="646331"/>
          </a:xfrm>
          <a:prstGeom prst="rect">
            <a:avLst/>
          </a:prstGeom>
          <a:solidFill>
            <a:schemeClr val="bg1"/>
          </a:solidFill>
        </p:spPr>
        <p:txBody>
          <a:bodyPr wrap="square" rtlCol="0">
            <a:spAutoFit/>
          </a:bodyPr>
          <a:lstStyle/>
          <a:p>
            <a:r>
              <a:rPr lang="en-US" dirty="0" smtClean="0">
                <a:solidFill>
                  <a:srgbClr val="FF0000"/>
                </a:solidFill>
              </a:rPr>
              <a:t>Health insurance!!???!!</a:t>
            </a:r>
            <a:endParaRPr lang="fr-CA" dirty="0">
              <a:solidFill>
                <a:srgbClr val="FF0000"/>
              </a:solidFill>
            </a:endParaRPr>
          </a:p>
        </p:txBody>
      </p:sp>
    </p:spTree>
    <p:extLst>
      <p:ext uri="{BB962C8B-B14F-4D97-AF65-F5344CB8AC3E}">
        <p14:creationId xmlns:p14="http://schemas.microsoft.com/office/powerpoint/2010/main" val="307405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8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8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4" grpId="0"/>
      <p:bldP spid="24586"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11188" y="549275"/>
            <a:ext cx="8229600" cy="1143000"/>
          </a:xfrm>
        </p:spPr>
        <p:txBody>
          <a:bodyPr>
            <a:normAutofit fontScale="90000"/>
          </a:bodyPr>
          <a:lstStyle/>
          <a:p>
            <a:pPr algn="l"/>
            <a:r>
              <a:rPr lang="en-US" sz="4000" b="1" dirty="0" smtClean="0"/>
              <a:t>What about health insurance?</a:t>
            </a:r>
            <a:br>
              <a:rPr lang="en-US" sz="4000" b="1" dirty="0" smtClean="0"/>
            </a:br>
            <a:endParaRPr lang="en-US" sz="4000" b="1" dirty="0" smtClean="0"/>
          </a:p>
        </p:txBody>
      </p:sp>
      <p:sp>
        <p:nvSpPr>
          <p:cNvPr id="19459" name="Rectangle 3"/>
          <p:cNvSpPr>
            <a:spLocks noGrp="1" noChangeArrowheads="1"/>
          </p:cNvSpPr>
          <p:nvPr>
            <p:ph idx="1"/>
          </p:nvPr>
        </p:nvSpPr>
        <p:spPr>
          <a:xfrm>
            <a:off x="304800" y="1844675"/>
            <a:ext cx="8229600" cy="4679950"/>
          </a:xfrm>
        </p:spPr>
        <p:txBody>
          <a:bodyPr>
            <a:normAutofit lnSpcReduction="10000"/>
          </a:bodyPr>
          <a:lstStyle/>
          <a:p>
            <a:pPr marL="57150" indent="0">
              <a:lnSpc>
                <a:spcPct val="70000"/>
              </a:lnSpc>
              <a:spcAft>
                <a:spcPts val="600"/>
              </a:spcAft>
              <a:buNone/>
            </a:pPr>
            <a:r>
              <a:rPr lang="en-US" b="1" dirty="0"/>
              <a:t>Provincial health coverage:</a:t>
            </a:r>
          </a:p>
          <a:p>
            <a:pPr lvl="1">
              <a:lnSpc>
                <a:spcPct val="70000"/>
              </a:lnSpc>
              <a:spcAft>
                <a:spcPts val="600"/>
              </a:spcAft>
              <a:buFontTx/>
              <a:buChar char="•"/>
            </a:pPr>
            <a:r>
              <a:rPr lang="en-US" sz="2400" dirty="0"/>
              <a:t>For permanent residents (immigrants and resettled refugees)</a:t>
            </a:r>
          </a:p>
          <a:p>
            <a:pPr lvl="1">
              <a:lnSpc>
                <a:spcPct val="70000"/>
              </a:lnSpc>
              <a:spcAft>
                <a:spcPts val="600"/>
              </a:spcAft>
              <a:buFontTx/>
              <a:buChar char="•"/>
            </a:pPr>
            <a:r>
              <a:rPr lang="en-US" sz="2400" dirty="0"/>
              <a:t>B.C., Ontario, Quebec, Manitoba have a minimum 3-month waiting period (except for GARs)</a:t>
            </a:r>
          </a:p>
          <a:p>
            <a:pPr>
              <a:lnSpc>
                <a:spcPct val="70000"/>
              </a:lnSpc>
              <a:spcAft>
                <a:spcPts val="600"/>
              </a:spcAft>
              <a:buFontTx/>
              <a:buNone/>
            </a:pPr>
            <a:r>
              <a:rPr lang="en-US" b="1" dirty="0" smtClean="0"/>
              <a:t>Interim Federal Health Program (IFHP):</a:t>
            </a:r>
          </a:p>
          <a:p>
            <a:pPr lvl="1" eaLnBrk="1" hangingPunct="1">
              <a:lnSpc>
                <a:spcPct val="70000"/>
              </a:lnSpc>
              <a:spcAft>
                <a:spcPts val="600"/>
              </a:spcAft>
              <a:buFontTx/>
              <a:buChar char="•"/>
            </a:pPr>
            <a:r>
              <a:rPr lang="en-US" sz="2400" dirty="0" smtClean="0"/>
              <a:t>Refugee claimants</a:t>
            </a:r>
          </a:p>
          <a:p>
            <a:pPr lvl="1" eaLnBrk="1" hangingPunct="1">
              <a:lnSpc>
                <a:spcPct val="70000"/>
              </a:lnSpc>
              <a:spcAft>
                <a:spcPts val="600"/>
              </a:spcAft>
              <a:buFontTx/>
              <a:buChar char="•"/>
            </a:pPr>
            <a:r>
              <a:rPr lang="en-US" sz="2400" dirty="0" smtClean="0"/>
              <a:t>Supplemental coverage for resettled refugees: medication and supplemental services (e.g. dental, vision)</a:t>
            </a:r>
          </a:p>
          <a:p>
            <a:pPr eaLnBrk="1" hangingPunct="1">
              <a:lnSpc>
                <a:spcPct val="70000"/>
              </a:lnSpc>
              <a:spcAft>
                <a:spcPts val="600"/>
              </a:spcAft>
            </a:pPr>
            <a:r>
              <a:rPr lang="en-US" sz="2400" dirty="0" smtClean="0"/>
              <a:t>Many who are entitled lack knowledge, documentation or means to secure coverage effectively</a:t>
            </a:r>
            <a:endParaRPr lang="en-US" sz="2400" i="1" dirty="0" smtClean="0"/>
          </a:p>
          <a:p>
            <a:pPr lvl="1" eaLnBrk="1" hangingPunct="1">
              <a:lnSpc>
                <a:spcPct val="70000"/>
              </a:lnSpc>
              <a:spcAft>
                <a:spcPts val="600"/>
              </a:spcAft>
              <a:buFont typeface="Arial" charset="0"/>
              <a:buChar char="•"/>
            </a:pPr>
            <a:r>
              <a:rPr lang="en-US" sz="2400" dirty="0" smtClean="0"/>
              <a:t>Only some specialized clinics provide care without a provincial/territorial health card </a:t>
            </a:r>
          </a:p>
          <a:p>
            <a:pPr lvl="1" eaLnBrk="1" hangingPunct="1">
              <a:lnSpc>
                <a:spcPct val="70000"/>
              </a:lnSpc>
              <a:spcAft>
                <a:spcPts val="600"/>
              </a:spcAft>
              <a:buFont typeface="Arial" charset="0"/>
              <a:buChar char="•"/>
            </a:pPr>
            <a:r>
              <a:rPr lang="en-US" altLang="en-US" sz="2400" dirty="0" smtClean="0"/>
              <a:t>“</a:t>
            </a:r>
            <a:r>
              <a:rPr lang="en-US" sz="2400" dirty="0" smtClean="0"/>
              <a:t>Non-status children</a:t>
            </a:r>
            <a:r>
              <a:rPr lang="en-US" altLang="en-US" sz="2400" dirty="0" smtClean="0"/>
              <a:t>”</a:t>
            </a:r>
            <a:r>
              <a:rPr lang="en-US" sz="2400" dirty="0" smtClean="0"/>
              <a:t> have no health care coverage</a:t>
            </a:r>
          </a:p>
        </p:txBody>
      </p:sp>
    </p:spTree>
    <p:extLst>
      <p:ext uri="{BB962C8B-B14F-4D97-AF65-F5344CB8AC3E}">
        <p14:creationId xmlns:p14="http://schemas.microsoft.com/office/powerpoint/2010/main" val="30395226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626740386"/>
              </p:ext>
            </p:extLst>
          </p:nvPr>
        </p:nvGraphicFramePr>
        <p:xfrm>
          <a:off x="0" y="476250"/>
          <a:ext cx="9144000" cy="5649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Oval 1"/>
          <p:cNvSpPr/>
          <p:nvPr/>
        </p:nvSpPr>
        <p:spPr>
          <a:xfrm>
            <a:off x="914400" y="3352800"/>
            <a:ext cx="2590800" cy="14478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Oval 4"/>
          <p:cNvSpPr/>
          <p:nvPr/>
        </p:nvSpPr>
        <p:spPr>
          <a:xfrm>
            <a:off x="4876800" y="3499184"/>
            <a:ext cx="2590800" cy="14478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Oval 5"/>
          <p:cNvSpPr/>
          <p:nvPr/>
        </p:nvSpPr>
        <p:spPr>
          <a:xfrm>
            <a:off x="3657600" y="4818647"/>
            <a:ext cx="2590800" cy="14478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Oval 6"/>
          <p:cNvSpPr/>
          <p:nvPr/>
        </p:nvSpPr>
        <p:spPr>
          <a:xfrm>
            <a:off x="6019800" y="4946984"/>
            <a:ext cx="2590800" cy="14478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1313135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Interim Federal Health Program (IFHP)</a:t>
            </a:r>
          </a:p>
        </p:txBody>
      </p:sp>
      <p:sp>
        <p:nvSpPr>
          <p:cNvPr id="3" name="Content Placeholder 2"/>
          <p:cNvSpPr>
            <a:spLocks noGrp="1"/>
          </p:cNvSpPr>
          <p:nvPr>
            <p:ph idx="1"/>
          </p:nvPr>
        </p:nvSpPr>
        <p:spPr>
          <a:xfrm>
            <a:off x="152400" y="1586390"/>
            <a:ext cx="8763000" cy="5029200"/>
          </a:xfrm>
        </p:spPr>
        <p:txBody>
          <a:bodyPr>
            <a:normAutofit/>
          </a:bodyPr>
          <a:lstStyle/>
          <a:p>
            <a:r>
              <a:rPr lang="en-US" sz="2800" dirty="0"/>
              <a:t>Significantly cut in June 2012, restored in April </a:t>
            </a:r>
            <a:r>
              <a:rPr lang="en-US" sz="2800" dirty="0" smtClean="0"/>
              <a:t>2016</a:t>
            </a:r>
          </a:p>
          <a:p>
            <a:pPr lvl="1"/>
            <a:r>
              <a:rPr lang="en-US" sz="2400" dirty="0" smtClean="0"/>
              <a:t>Rhetoric questioning their legitimacy/deservingness </a:t>
            </a:r>
            <a:endParaRPr lang="en-US" sz="2400" dirty="0"/>
          </a:p>
          <a:p>
            <a:r>
              <a:rPr lang="en-US" sz="2800" dirty="0" smtClean="0"/>
              <a:t>Provides </a:t>
            </a:r>
            <a:r>
              <a:rPr lang="en-US" sz="2800" dirty="0"/>
              <a:t>limited, temporary health-care</a:t>
            </a:r>
          </a:p>
          <a:p>
            <a:r>
              <a:rPr lang="en-US" sz="2800" dirty="0"/>
              <a:t>What?</a:t>
            </a:r>
          </a:p>
          <a:p>
            <a:pPr lvl="1"/>
            <a:r>
              <a:rPr lang="en-US" sz="2400" dirty="0"/>
              <a:t>Medical, diagnostic, hospital services</a:t>
            </a:r>
          </a:p>
          <a:p>
            <a:pPr lvl="1"/>
            <a:r>
              <a:rPr lang="en-US" sz="2400" dirty="0"/>
              <a:t>Medications (+</a:t>
            </a:r>
            <a:r>
              <a:rPr lang="en-US" sz="2400" dirty="0" err="1"/>
              <a:t>antiparasitic</a:t>
            </a:r>
            <a:r>
              <a:rPr lang="en-US" sz="2400" dirty="0"/>
              <a:t>/antiprotozoal meds, vitamins)</a:t>
            </a:r>
          </a:p>
          <a:p>
            <a:pPr lvl="1"/>
            <a:r>
              <a:rPr lang="en-US" sz="2400" dirty="0"/>
              <a:t>Some supplemental services (emergency dental, eye exams, psychotherapy, rehab, prosthetics, orthotics, home care, etc</a:t>
            </a:r>
            <a:r>
              <a:rPr lang="en-US" sz="2400" dirty="0" smtClean="0"/>
              <a:t>.)</a:t>
            </a:r>
          </a:p>
        </p:txBody>
      </p:sp>
      <p:sp>
        <p:nvSpPr>
          <p:cNvPr id="4" name="Rectangle 3"/>
          <p:cNvSpPr/>
          <p:nvPr/>
        </p:nvSpPr>
        <p:spPr>
          <a:xfrm>
            <a:off x="577516" y="5985301"/>
            <a:ext cx="7391400" cy="646331"/>
          </a:xfrm>
          <a:prstGeom prst="rect">
            <a:avLst/>
          </a:prstGeom>
        </p:spPr>
        <p:txBody>
          <a:bodyPr wrap="square">
            <a:spAutoFit/>
          </a:bodyPr>
          <a:lstStyle/>
          <a:p>
            <a:r>
              <a:rPr lang="en-US" sz="1200" dirty="0">
                <a:hlinkClick r:id="rId3"/>
              </a:rPr>
              <a:t>http://</a:t>
            </a:r>
            <a:r>
              <a:rPr lang="en-US" sz="1200" dirty="0" smtClean="0">
                <a:hlinkClick r:id="rId3"/>
              </a:rPr>
              <a:t>www.cic.gc.ca/english/refugees/outside/arriving-healthcare.asp</a:t>
            </a:r>
            <a:endParaRPr lang="en-US" sz="1200" dirty="0" smtClean="0"/>
          </a:p>
          <a:p>
            <a:r>
              <a:rPr lang="en-US" sz="1200" dirty="0" smtClean="0"/>
              <a:t>Chase et al,  2017: The </a:t>
            </a:r>
            <a:r>
              <a:rPr lang="en-US" sz="1200" dirty="0"/>
              <a:t>gap between entitlement and access to healthcare: An analysis </a:t>
            </a:r>
            <a:r>
              <a:rPr lang="en-US" sz="1200" dirty="0" smtClean="0"/>
              <a:t>of “candidacy</a:t>
            </a:r>
            <a:r>
              <a:rPr lang="en-US" sz="1200" dirty="0"/>
              <a:t>” in the help-seeking trajectories of asylum seekers </a:t>
            </a:r>
            <a:r>
              <a:rPr lang="en-US" sz="1200" dirty="0" smtClean="0"/>
              <a:t>in </a:t>
            </a:r>
            <a:r>
              <a:rPr lang="fr-CA" sz="1200" dirty="0" err="1" smtClean="0"/>
              <a:t>Montreal</a:t>
            </a:r>
            <a:r>
              <a:rPr lang="fr-CA" sz="1200" dirty="0" smtClean="0"/>
              <a:t>, Social Science and </a:t>
            </a:r>
            <a:r>
              <a:rPr lang="fr-CA" sz="1200" dirty="0" err="1" smtClean="0"/>
              <a:t>Medicine</a:t>
            </a:r>
            <a:endParaRPr lang="en-US" sz="1200" dirty="0"/>
          </a:p>
        </p:txBody>
      </p:sp>
    </p:spTree>
    <p:extLst>
      <p:ext uri="{BB962C8B-B14F-4D97-AF65-F5344CB8AC3E}">
        <p14:creationId xmlns:p14="http://schemas.microsoft.com/office/powerpoint/2010/main" val="33041524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Insurance</a:t>
            </a:r>
            <a:endParaRPr lang="en-US" dirty="0"/>
          </a:p>
        </p:txBody>
      </p:sp>
      <p:pic>
        <p:nvPicPr>
          <p:cNvPr id="4" name="Content Placeholder 3"/>
          <p:cNvPicPr>
            <a:picLocks noGrp="1" noChangeAspect="1"/>
          </p:cNvPicPr>
          <p:nvPr>
            <p:ph idx="1"/>
          </p:nvPr>
        </p:nvPicPr>
        <p:blipFill>
          <a:blip r:embed="rId3"/>
          <a:srcRect t="20338" b="20338"/>
          <a:stretch>
            <a:fillRect/>
          </a:stretch>
        </p:blipFill>
        <p:spPr>
          <a:xfrm>
            <a:off x="194254" y="1143000"/>
            <a:ext cx="4072946" cy="2239963"/>
          </a:xfrm>
        </p:spPr>
      </p:pic>
      <p:pic>
        <p:nvPicPr>
          <p:cNvPr id="6" name="Picture 5"/>
          <p:cNvPicPr>
            <a:picLocks noChangeAspect="1"/>
          </p:cNvPicPr>
          <p:nvPr/>
        </p:nvPicPr>
        <p:blipFill>
          <a:blip r:embed="rId4"/>
          <a:stretch>
            <a:fillRect/>
          </a:stretch>
        </p:blipFill>
        <p:spPr>
          <a:xfrm>
            <a:off x="4267200" y="1219200"/>
            <a:ext cx="4590143" cy="4191000"/>
          </a:xfrm>
          <a:prstGeom prst="rect">
            <a:avLst/>
          </a:prstGeom>
        </p:spPr>
      </p:pic>
      <p:pic>
        <p:nvPicPr>
          <p:cNvPr id="5" name="Picture 2" descr="380x490xScreen,P20Shot,P202013-11-01,P20at,P209_24_17,P20AM_png_pagespeed_ic__nOkADuSx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1295400"/>
            <a:ext cx="3429000" cy="442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867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Barriers to Health Care: IFHP</a:t>
            </a:r>
            <a:endParaRPr lang="fr-CA"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5762" y="1587033"/>
            <a:ext cx="8524876" cy="3670767"/>
          </a:xfrm>
        </p:spPr>
        <p:txBody>
          <a:bodyPr>
            <a:normAutofit fontScale="77500" lnSpcReduction="20000"/>
          </a:bodyPr>
          <a:lstStyle/>
          <a:p>
            <a:r>
              <a:rPr lang="fr-CA" sz="2800" dirty="0" err="1"/>
              <a:t>Telephone</a:t>
            </a:r>
            <a:r>
              <a:rPr lang="fr-CA" sz="2800" dirty="0"/>
              <a:t> </a:t>
            </a:r>
            <a:r>
              <a:rPr lang="fr-CA" sz="2800" dirty="0" err="1"/>
              <a:t>survey</a:t>
            </a:r>
            <a:r>
              <a:rPr lang="fr-CA" sz="2800" dirty="0"/>
              <a:t> of </a:t>
            </a:r>
            <a:r>
              <a:rPr lang="fr-CA" sz="2800" dirty="0" err="1"/>
              <a:t>walk-in</a:t>
            </a:r>
            <a:r>
              <a:rPr lang="fr-CA" sz="2800" dirty="0"/>
              <a:t> </a:t>
            </a:r>
            <a:r>
              <a:rPr lang="fr-CA" sz="2800" dirty="0" err="1"/>
              <a:t>clinics</a:t>
            </a:r>
            <a:r>
              <a:rPr lang="fr-CA" sz="2800" dirty="0"/>
              <a:t> (2014)</a:t>
            </a:r>
          </a:p>
          <a:p>
            <a:r>
              <a:rPr lang="fr-CA" sz="2800" dirty="0"/>
              <a:t>Proportion of </a:t>
            </a:r>
            <a:r>
              <a:rPr lang="fr-CA" sz="2800" dirty="0" err="1"/>
              <a:t>clinics</a:t>
            </a:r>
            <a:r>
              <a:rPr lang="fr-CA" sz="2800" dirty="0"/>
              <a:t> </a:t>
            </a:r>
            <a:r>
              <a:rPr lang="fr-CA" sz="2800" dirty="0" err="1"/>
              <a:t>charging</a:t>
            </a:r>
            <a:r>
              <a:rPr lang="fr-CA" sz="2800" dirty="0"/>
              <a:t> a </a:t>
            </a:r>
            <a:r>
              <a:rPr lang="fr-CA" sz="2800" dirty="0" err="1"/>
              <a:t>fee</a:t>
            </a:r>
            <a:r>
              <a:rPr lang="fr-CA" sz="2800" dirty="0"/>
              <a:t> or </a:t>
            </a:r>
            <a:r>
              <a:rPr lang="fr-CA" sz="2800" dirty="0" err="1"/>
              <a:t>turning</a:t>
            </a:r>
            <a:r>
              <a:rPr lang="fr-CA" sz="2800" dirty="0"/>
              <a:t> </a:t>
            </a:r>
            <a:r>
              <a:rPr lang="fr-CA" sz="2800" dirty="0" err="1"/>
              <a:t>away</a:t>
            </a:r>
            <a:r>
              <a:rPr lang="fr-CA" sz="2800" dirty="0"/>
              <a:t> patients </a:t>
            </a:r>
            <a:r>
              <a:rPr lang="fr-CA" sz="2800" dirty="0" err="1"/>
              <a:t>with</a:t>
            </a:r>
            <a:r>
              <a:rPr lang="fr-CA" sz="2800" dirty="0"/>
              <a:t> full IFHP </a:t>
            </a:r>
            <a:r>
              <a:rPr lang="fr-CA" sz="2800" dirty="0" err="1"/>
              <a:t>coverage</a:t>
            </a:r>
            <a:endParaRPr lang="fr-CA" sz="2800" dirty="0"/>
          </a:p>
          <a:p>
            <a:pPr lvl="1"/>
            <a:r>
              <a:rPr lang="fr-CA" sz="2400" dirty="0" err="1"/>
              <a:t>Montreal</a:t>
            </a:r>
            <a:r>
              <a:rPr lang="fr-CA" sz="2400" dirty="0"/>
              <a:t>: </a:t>
            </a:r>
            <a:r>
              <a:rPr lang="fr-CA" sz="2400" b="1" dirty="0">
                <a:solidFill>
                  <a:srgbClr val="FF0000"/>
                </a:solidFill>
              </a:rPr>
              <a:t>45%</a:t>
            </a:r>
          </a:p>
          <a:p>
            <a:pPr lvl="1"/>
            <a:r>
              <a:rPr lang="fr-CA" sz="2400" dirty="0"/>
              <a:t>Toronto: </a:t>
            </a:r>
            <a:r>
              <a:rPr lang="fr-CA" sz="2400" b="1" dirty="0">
                <a:solidFill>
                  <a:srgbClr val="FF0000"/>
                </a:solidFill>
              </a:rPr>
              <a:t>47% </a:t>
            </a:r>
            <a:endParaRPr lang="fr-CA" sz="2800" dirty="0"/>
          </a:p>
          <a:p>
            <a:pPr marL="342900" lvl="1" indent="-342900">
              <a:spcBef>
                <a:spcPts val="2000"/>
              </a:spcBef>
              <a:buClr>
                <a:schemeClr val="accent1"/>
              </a:buClr>
            </a:pPr>
            <a:r>
              <a:rPr lang="fr-CA" sz="2400" dirty="0">
                <a:effectLst>
                  <a:outerShdw blurRad="38100" dist="38100" dir="2700000" algn="tl">
                    <a:srgbClr val="000000">
                      <a:alpha val="43137"/>
                    </a:srgbClr>
                  </a:outerShdw>
                </a:effectLst>
              </a:rPr>
              <a:t>Conclusion: </a:t>
            </a:r>
            <a:r>
              <a:rPr lang="fr-CA" sz="2400" dirty="0" err="1">
                <a:effectLst>
                  <a:outerShdw blurRad="38100" dist="38100" dir="2700000" algn="tl">
                    <a:srgbClr val="000000">
                      <a:alpha val="43137"/>
                    </a:srgbClr>
                  </a:outerShdw>
                </a:effectLst>
              </a:rPr>
              <a:t>Coverage</a:t>
            </a:r>
            <a:r>
              <a:rPr lang="fr-CA" sz="2400" dirty="0">
                <a:effectLst>
                  <a:outerShdw blurRad="38100" dist="38100" dir="2700000" algn="tl">
                    <a:srgbClr val="000000">
                      <a:alpha val="43137"/>
                    </a:srgbClr>
                  </a:outerShdw>
                </a:effectLst>
              </a:rPr>
              <a:t> ≠ </a:t>
            </a:r>
            <a:r>
              <a:rPr lang="fr-CA" sz="2400" dirty="0" smtClean="0">
                <a:effectLst>
                  <a:outerShdw blurRad="38100" dist="38100" dir="2700000" algn="tl">
                    <a:srgbClr val="000000">
                      <a:alpha val="43137"/>
                    </a:srgbClr>
                  </a:outerShdw>
                </a:effectLst>
              </a:rPr>
              <a:t>Access</a:t>
            </a:r>
          </a:p>
          <a:p>
            <a:pPr marL="0" lvl="1" indent="0">
              <a:spcBef>
                <a:spcPts val="2000"/>
              </a:spcBef>
              <a:buClr>
                <a:schemeClr val="accent1"/>
              </a:buClr>
              <a:buNone/>
            </a:pPr>
            <a:r>
              <a:rPr lang="fr-CA" sz="2400" dirty="0" smtClean="0">
                <a:effectLst>
                  <a:outerShdw blurRad="38100" dist="38100" dir="2700000" algn="tl">
                    <a:srgbClr val="000000">
                      <a:alpha val="43137"/>
                    </a:srgbClr>
                  </a:outerShdw>
                </a:effectLst>
              </a:rPr>
              <a:t>-&gt; </a:t>
            </a:r>
            <a:r>
              <a:rPr lang="en-US" sz="2600" dirty="0" smtClean="0"/>
              <a:t>Confusing and cumbersome to healthcare providers and beneficiaries</a:t>
            </a:r>
          </a:p>
          <a:p>
            <a:pPr marL="0" lvl="1" indent="0">
              <a:spcBef>
                <a:spcPts val="2000"/>
              </a:spcBef>
              <a:buClr>
                <a:schemeClr val="accent1"/>
              </a:buClr>
              <a:buNone/>
            </a:pPr>
            <a:r>
              <a:rPr lang="fr-CA" sz="2600" dirty="0" smtClean="0"/>
              <a:t>-&gt; Feelings of social and </a:t>
            </a:r>
            <a:r>
              <a:rPr lang="fr-CA" sz="2600" dirty="0" err="1" smtClean="0"/>
              <a:t>political</a:t>
            </a:r>
            <a:r>
              <a:rPr lang="fr-CA" sz="2600" dirty="0" smtClean="0"/>
              <a:t> </a:t>
            </a:r>
            <a:r>
              <a:rPr lang="fr-CA" sz="2600" dirty="0" err="1" smtClean="0"/>
              <a:t>marginality</a:t>
            </a:r>
            <a:endParaRPr lang="fr-CA" sz="2600" dirty="0" smtClean="0"/>
          </a:p>
          <a:p>
            <a:pPr marL="0" lvl="1" indent="0">
              <a:spcBef>
                <a:spcPts val="2000"/>
              </a:spcBef>
              <a:buClr>
                <a:schemeClr val="accent1"/>
              </a:buClr>
              <a:buNone/>
            </a:pPr>
            <a:r>
              <a:rPr lang="fr-CA" sz="2600" dirty="0" smtClean="0"/>
              <a:t>-&gt; </a:t>
            </a:r>
            <a:r>
              <a:rPr lang="en-US" sz="2600" dirty="0" smtClean="0"/>
              <a:t>Stigmatizing &amp; disempowering: decreased help-seeking </a:t>
            </a:r>
          </a:p>
          <a:p>
            <a:endParaRPr lang="en-US" dirty="0"/>
          </a:p>
          <a:p>
            <a:pPr marL="0" lvl="1" indent="0">
              <a:spcBef>
                <a:spcPts val="2000"/>
              </a:spcBef>
              <a:buClr>
                <a:schemeClr val="accent1"/>
              </a:buClr>
              <a:buNone/>
            </a:pPr>
            <a:endParaRPr lang="fr-CA" sz="2800" dirty="0"/>
          </a:p>
          <a:p>
            <a:pPr lvl="1"/>
            <a:endParaRPr lang="fr-CA" sz="2400" b="1" dirty="0">
              <a:solidFill>
                <a:srgbClr val="FF0000"/>
              </a:solidFill>
            </a:endParaRPr>
          </a:p>
        </p:txBody>
      </p:sp>
      <p:sp>
        <p:nvSpPr>
          <p:cNvPr id="4" name="TextBox 3"/>
          <p:cNvSpPr txBox="1"/>
          <p:nvPr/>
        </p:nvSpPr>
        <p:spPr>
          <a:xfrm>
            <a:off x="152400" y="5715000"/>
            <a:ext cx="8991600" cy="1384995"/>
          </a:xfrm>
          <a:prstGeom prst="rect">
            <a:avLst/>
          </a:prstGeom>
          <a:noFill/>
        </p:spPr>
        <p:txBody>
          <a:bodyPr wrap="square" rtlCol="0">
            <a:spAutoFit/>
          </a:bodyPr>
          <a:lstStyle/>
          <a:p>
            <a:r>
              <a:rPr lang="en-US" sz="1400" dirty="0" err="1" smtClean="0"/>
              <a:t>Caudarella</a:t>
            </a:r>
            <a:r>
              <a:rPr lang="en-US" sz="1400" dirty="0"/>
              <a:t>, A, Hanley, J, </a:t>
            </a:r>
            <a:r>
              <a:rPr lang="en-US" sz="1400" dirty="0" err="1"/>
              <a:t>Redditt</a:t>
            </a:r>
            <a:r>
              <a:rPr lang="en-US" sz="1400" dirty="0"/>
              <a:t>, V, Evans, A, Glazier, RH, Cleveland, J. An audit of refugee access to walk-in clinics in the Greater Toronto and Montreal areas after 2012 cuts to the Interim Federal Health Program. </a:t>
            </a:r>
            <a:r>
              <a:rPr lang="en-US" sz="1400" dirty="0" smtClean="0"/>
              <a:t> Manuscript </a:t>
            </a:r>
            <a:r>
              <a:rPr lang="en-US" sz="1400" dirty="0"/>
              <a:t>submitted to CMAJ Open, 2016. </a:t>
            </a:r>
          </a:p>
          <a:p>
            <a:r>
              <a:rPr lang="en-US" sz="1400" dirty="0"/>
              <a:t>Chase et al,  2017: The gap between entitlement and access to healthcare: An analysis of “candidacy” in the help-seeking trajectories of asylum seekers in </a:t>
            </a:r>
            <a:r>
              <a:rPr lang="fr-CA" sz="1400" dirty="0" err="1"/>
              <a:t>Montreal</a:t>
            </a:r>
            <a:r>
              <a:rPr lang="fr-CA" sz="1400" dirty="0"/>
              <a:t>, Social Science and </a:t>
            </a:r>
            <a:r>
              <a:rPr lang="fr-CA" sz="1400" dirty="0" err="1"/>
              <a:t>Medicine</a:t>
            </a:r>
            <a:endParaRPr lang="en-US" sz="1400" dirty="0"/>
          </a:p>
          <a:p>
            <a:endParaRPr lang="en-US" sz="1400" dirty="0"/>
          </a:p>
        </p:txBody>
      </p:sp>
    </p:spTree>
    <p:extLst>
      <p:ext uri="{BB962C8B-B14F-4D97-AF65-F5344CB8AC3E}">
        <p14:creationId xmlns:p14="http://schemas.microsoft.com/office/powerpoint/2010/main" val="16107690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CA" dirty="0"/>
          </a:p>
        </p:txBody>
      </p:sp>
      <p:sp>
        <p:nvSpPr>
          <p:cNvPr id="3" name="Content Placeholder 2"/>
          <p:cNvSpPr>
            <a:spLocks noGrp="1"/>
          </p:cNvSpPr>
          <p:nvPr>
            <p:ph idx="1"/>
          </p:nvPr>
        </p:nvSpPr>
        <p:spPr/>
        <p:txBody>
          <a:bodyPr/>
          <a:lstStyle/>
          <a:p>
            <a:r>
              <a:rPr lang="en-CA" i="1" dirty="0"/>
              <a:t>Every time we go to the hospital, it’s stress, because I wait, I bring my son, and in the last minute we have a negative answer : ‘ You cannot have access to this service because you are not covered</a:t>
            </a:r>
            <a:endParaRPr lang="fr-CA" dirty="0"/>
          </a:p>
          <a:p>
            <a:r>
              <a:rPr lang="en-US" i="1" dirty="0"/>
              <a:t>It makes you sick the more you come [to health institutions</a:t>
            </a:r>
            <a:r>
              <a:rPr lang="en-US" i="1" dirty="0" smtClean="0"/>
              <a:t>], psychologically </a:t>
            </a:r>
            <a:r>
              <a:rPr lang="en-US" i="1" dirty="0"/>
              <a:t>and physically. For me, it's moral torture </a:t>
            </a:r>
            <a:r>
              <a:rPr lang="en-US" i="1" dirty="0" smtClean="0"/>
              <a:t>…. Sometimes </a:t>
            </a:r>
            <a:r>
              <a:rPr lang="en-US" i="1" dirty="0"/>
              <a:t>I pray God to give us good health, me and my </a:t>
            </a:r>
            <a:r>
              <a:rPr lang="en-US" i="1" dirty="0" smtClean="0"/>
              <a:t>children, because </a:t>
            </a:r>
            <a:r>
              <a:rPr lang="en-US" i="1" dirty="0"/>
              <a:t>I know so well what I will face in clinics or </a:t>
            </a:r>
            <a:r>
              <a:rPr lang="en-US" i="1" dirty="0" smtClean="0"/>
              <a:t>in hospitals</a:t>
            </a:r>
            <a:r>
              <a:rPr lang="en-US" i="1" dirty="0"/>
              <a:t>…. You feel worth less than others, as if you don't </a:t>
            </a:r>
            <a:r>
              <a:rPr lang="en-US" i="1" dirty="0" smtClean="0"/>
              <a:t>have the </a:t>
            </a:r>
            <a:r>
              <a:rPr lang="en-US" i="1" dirty="0"/>
              <a:t>same rights as the other person</a:t>
            </a:r>
            <a:endParaRPr lang="fr-CA" i="1" dirty="0"/>
          </a:p>
        </p:txBody>
      </p:sp>
      <p:sp>
        <p:nvSpPr>
          <p:cNvPr id="5" name="TextBox 4"/>
          <p:cNvSpPr txBox="1"/>
          <p:nvPr/>
        </p:nvSpPr>
        <p:spPr>
          <a:xfrm>
            <a:off x="493294" y="5257800"/>
            <a:ext cx="7888705" cy="2031325"/>
          </a:xfrm>
          <a:prstGeom prst="rect">
            <a:avLst/>
          </a:prstGeom>
          <a:noFill/>
        </p:spPr>
        <p:txBody>
          <a:bodyPr wrap="square" rtlCol="0">
            <a:spAutoFit/>
          </a:bodyPr>
          <a:lstStyle/>
          <a:p>
            <a:r>
              <a:rPr lang="en-CA" dirty="0" err="1" smtClean="0"/>
              <a:t>Muttalib</a:t>
            </a:r>
            <a:r>
              <a:rPr lang="en-CA" dirty="0" smtClean="0"/>
              <a:t> &amp; Rink, et al. The </a:t>
            </a:r>
            <a:r>
              <a:rPr lang="en-CA" dirty="0"/>
              <a:t>Void Between Coverage and Care – Denial of Care Experiences Among Refugee Claimant Children in </a:t>
            </a:r>
            <a:r>
              <a:rPr lang="en-CA" dirty="0" smtClean="0"/>
              <a:t>Montreal [unpublished] </a:t>
            </a:r>
          </a:p>
          <a:p>
            <a:r>
              <a:rPr lang="en-US" dirty="0"/>
              <a:t>Chase et al,  2017: The gap between entitlement and access to healthcare: An analysis of “candidacy” in the help-seeking trajectories of asylum seekers in </a:t>
            </a:r>
            <a:r>
              <a:rPr lang="fr-CA" dirty="0" err="1"/>
              <a:t>Montreal</a:t>
            </a:r>
            <a:r>
              <a:rPr lang="fr-CA" dirty="0"/>
              <a:t>, Social Science and </a:t>
            </a:r>
            <a:r>
              <a:rPr lang="fr-CA" dirty="0" err="1"/>
              <a:t>Medicine</a:t>
            </a:r>
            <a:endParaRPr lang="en-US" dirty="0"/>
          </a:p>
          <a:p>
            <a:endParaRPr lang="fr-CA" dirty="0"/>
          </a:p>
          <a:p>
            <a:endParaRPr lang="fr-CA" dirty="0"/>
          </a:p>
        </p:txBody>
      </p:sp>
    </p:spTree>
    <p:extLst>
      <p:ext uri="{BB962C8B-B14F-4D97-AF65-F5344CB8AC3E}">
        <p14:creationId xmlns:p14="http://schemas.microsoft.com/office/powerpoint/2010/main" val="35918139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Health issues</a:t>
            </a:r>
            <a:endParaRPr lang="fr-CA" dirty="0"/>
          </a:p>
        </p:txBody>
      </p:sp>
    </p:spTree>
    <p:extLst>
      <p:ext uri="{BB962C8B-B14F-4D97-AF65-F5344CB8AC3E}">
        <p14:creationId xmlns:p14="http://schemas.microsoft.com/office/powerpoint/2010/main" val="3505514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CA" dirty="0"/>
          </a:p>
        </p:txBody>
      </p:sp>
      <p:sp>
        <p:nvSpPr>
          <p:cNvPr id="3" name="Content Placeholder 2"/>
          <p:cNvSpPr>
            <a:spLocks noGrp="1"/>
          </p:cNvSpPr>
          <p:nvPr>
            <p:ph idx="1"/>
          </p:nvPr>
        </p:nvSpPr>
        <p:spPr/>
        <p:txBody>
          <a:bodyPr/>
          <a:lstStyle/>
          <a:p>
            <a:r>
              <a:rPr lang="en-US" dirty="0" smtClean="0"/>
              <a:t>Immigration categories</a:t>
            </a:r>
          </a:p>
          <a:p>
            <a:r>
              <a:rPr lang="en-US" dirty="0" smtClean="0"/>
              <a:t>Challenges in accessing healthcare</a:t>
            </a:r>
          </a:p>
          <a:p>
            <a:r>
              <a:rPr lang="en-US" dirty="0" smtClean="0"/>
              <a:t>Health issues</a:t>
            </a:r>
          </a:p>
          <a:p>
            <a:r>
              <a:rPr lang="en-US" dirty="0" smtClean="0"/>
              <a:t>Proposed solutions</a:t>
            </a:r>
            <a:endParaRPr lang="en-CA" dirty="0"/>
          </a:p>
        </p:txBody>
      </p:sp>
    </p:spTree>
    <p:extLst>
      <p:ext uri="{BB962C8B-B14F-4D97-AF65-F5344CB8AC3E}">
        <p14:creationId xmlns:p14="http://schemas.microsoft.com/office/powerpoint/2010/main" val="1998807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idx="4294967295"/>
          </p:nvPr>
        </p:nvSpPr>
        <p:spPr>
          <a:xfrm>
            <a:off x="685800" y="274638"/>
            <a:ext cx="8458200" cy="1143000"/>
          </a:xfrm>
        </p:spPr>
        <p:txBody>
          <a:bodyPr>
            <a:normAutofit fontScale="90000"/>
          </a:bodyPr>
          <a:lstStyle/>
          <a:p>
            <a:pPr algn="l" eaLnBrk="1" hangingPunct="1"/>
            <a:r>
              <a:rPr lang="en-US" altLang="en-US" sz="3800" b="1" dirty="0" smtClean="0">
                <a:ea typeface="ＭＳ Ｐゴシック" pitchFamily="34" charset="-128"/>
              </a:rPr>
              <a:t>Health Consequences of Forced Migration </a:t>
            </a:r>
            <a:endParaRPr lang="en-CA" altLang="en-US" sz="3800" b="1" dirty="0" smtClean="0">
              <a:ea typeface="ＭＳ Ｐゴシック" pitchFamily="34" charset="-128"/>
            </a:endParaRPr>
          </a:p>
        </p:txBody>
      </p:sp>
      <p:sp>
        <p:nvSpPr>
          <p:cNvPr id="26627" name="Rectangle 3"/>
          <p:cNvSpPr>
            <a:spLocks noGrp="1" noChangeArrowheads="1"/>
          </p:cNvSpPr>
          <p:nvPr>
            <p:ph type="body" idx="4294967295"/>
          </p:nvPr>
        </p:nvSpPr>
        <p:spPr>
          <a:xfrm>
            <a:off x="228600" y="1676400"/>
            <a:ext cx="8229600" cy="4525962"/>
          </a:xfrm>
        </p:spPr>
        <p:txBody>
          <a:bodyPr>
            <a:normAutofit fontScale="85000" lnSpcReduction="20000"/>
          </a:bodyPr>
          <a:lstStyle/>
          <a:p>
            <a:pPr eaLnBrk="1" hangingPunct="1">
              <a:lnSpc>
                <a:spcPct val="90000"/>
              </a:lnSpc>
              <a:spcAft>
                <a:spcPts val="1200"/>
              </a:spcAft>
            </a:pPr>
            <a:r>
              <a:rPr lang="en-US" altLang="en-US" sz="2800" dirty="0" smtClean="0">
                <a:ea typeface="ＭＳ Ｐゴシック" pitchFamily="34" charset="-128"/>
              </a:rPr>
              <a:t>Nutritional deficiencies and food insecurity </a:t>
            </a:r>
          </a:p>
          <a:p>
            <a:pPr eaLnBrk="1" hangingPunct="1">
              <a:lnSpc>
                <a:spcPct val="90000"/>
              </a:lnSpc>
              <a:spcAft>
                <a:spcPts val="1200"/>
              </a:spcAft>
            </a:pPr>
            <a:r>
              <a:rPr lang="en-US" altLang="en-US" sz="2800" dirty="0" smtClean="0">
                <a:ea typeface="ＭＳ Ｐゴシック" pitchFamily="34" charset="-128"/>
              </a:rPr>
              <a:t>Uncertain immunization status</a:t>
            </a:r>
          </a:p>
          <a:p>
            <a:pPr eaLnBrk="1" hangingPunct="1">
              <a:lnSpc>
                <a:spcPct val="90000"/>
              </a:lnSpc>
              <a:spcAft>
                <a:spcPts val="1200"/>
              </a:spcAft>
            </a:pPr>
            <a:r>
              <a:rPr lang="en-US" altLang="en-US" sz="2800" dirty="0" smtClean="0">
                <a:ea typeface="ＭＳ Ｐゴシック" pitchFamily="34" charset="-128"/>
              </a:rPr>
              <a:t>Exposure to different pathogens/infections, e.g. TB</a:t>
            </a:r>
          </a:p>
          <a:p>
            <a:pPr eaLnBrk="1" hangingPunct="1">
              <a:lnSpc>
                <a:spcPct val="90000"/>
              </a:lnSpc>
              <a:spcAft>
                <a:spcPts val="1200"/>
              </a:spcAft>
            </a:pPr>
            <a:r>
              <a:rPr lang="en-US" altLang="en-US" sz="2800" dirty="0" smtClean="0">
                <a:ea typeface="ＭＳ Ｐゴシック" pitchFamily="34" charset="-128"/>
              </a:rPr>
              <a:t>Crowded housing +/- refugee camps </a:t>
            </a:r>
          </a:p>
          <a:p>
            <a:pPr eaLnBrk="1" hangingPunct="1">
              <a:lnSpc>
                <a:spcPct val="90000"/>
              </a:lnSpc>
              <a:spcAft>
                <a:spcPts val="1200"/>
              </a:spcAft>
            </a:pPr>
            <a:r>
              <a:rPr lang="en-US" altLang="en-US" sz="2800" dirty="0" smtClean="0">
                <a:ea typeface="ＭＳ Ｐゴシック" pitchFamily="34" charset="-128"/>
              </a:rPr>
              <a:t>Interrupted schooling/work and access to health care</a:t>
            </a:r>
          </a:p>
          <a:p>
            <a:pPr eaLnBrk="1" hangingPunct="1">
              <a:lnSpc>
                <a:spcPct val="90000"/>
              </a:lnSpc>
              <a:spcAft>
                <a:spcPts val="1200"/>
              </a:spcAft>
            </a:pPr>
            <a:r>
              <a:rPr lang="en-US" altLang="en-US" sz="2800" dirty="0" smtClean="0">
                <a:ea typeface="ＭＳ Ｐゴシック" pitchFamily="34" charset="-128"/>
              </a:rPr>
              <a:t>Bearing witness to/victim of violence/torture, forced separation from family and friends</a:t>
            </a:r>
          </a:p>
          <a:p>
            <a:pPr lvl="1">
              <a:lnSpc>
                <a:spcPct val="90000"/>
              </a:lnSpc>
              <a:spcAft>
                <a:spcPts val="1200"/>
              </a:spcAft>
            </a:pPr>
            <a:r>
              <a:rPr lang="en-US" altLang="en-US" sz="2000" dirty="0" smtClean="0">
                <a:ea typeface="ＭＳ Ｐゴシック" pitchFamily="34" charset="-128"/>
              </a:rPr>
              <a:t>Potential for PTSD and other mental health conditions</a:t>
            </a:r>
          </a:p>
          <a:p>
            <a:pPr>
              <a:lnSpc>
                <a:spcPct val="90000"/>
              </a:lnSpc>
              <a:spcAft>
                <a:spcPts val="1200"/>
              </a:spcAft>
            </a:pPr>
            <a:r>
              <a:rPr lang="en-US" altLang="en-US" sz="2800" dirty="0" smtClean="0">
                <a:ea typeface="ＭＳ Ｐゴシック" pitchFamily="34" charset="-128"/>
              </a:rPr>
              <a:t>Precarious immigration status/healthcare access</a:t>
            </a:r>
          </a:p>
          <a:p>
            <a:pPr lvl="1">
              <a:lnSpc>
                <a:spcPct val="90000"/>
              </a:lnSpc>
              <a:spcAft>
                <a:spcPts val="1200"/>
              </a:spcAft>
            </a:pPr>
            <a:r>
              <a:rPr lang="en-US" altLang="en-US" sz="2100" dirty="0" smtClean="0">
                <a:ea typeface="ＭＳ Ｐゴシック" pitchFamily="34" charset="-128"/>
              </a:rPr>
              <a:t>Potential for mental health consequences, delays in seeking care &amp; untreated conditions</a:t>
            </a:r>
          </a:p>
        </p:txBody>
      </p:sp>
    </p:spTree>
    <p:extLst>
      <p:ext uri="{BB962C8B-B14F-4D97-AF65-F5344CB8AC3E}">
        <p14:creationId xmlns:p14="http://schemas.microsoft.com/office/powerpoint/2010/main" val="6317144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smtClean="0">
                <a:ea typeface="ＭＳ Ｐゴシック" pitchFamily="34" charset="-128"/>
              </a:rPr>
              <a:t>Children in Multicultural Clinic</a:t>
            </a:r>
          </a:p>
        </p:txBody>
      </p:sp>
      <p:sp>
        <p:nvSpPr>
          <p:cNvPr id="44035" name="Rectangle 3"/>
          <p:cNvSpPr>
            <a:spLocks noGrp="1" noChangeArrowheads="1"/>
          </p:cNvSpPr>
          <p:nvPr>
            <p:ph idx="1"/>
          </p:nvPr>
        </p:nvSpPr>
        <p:spPr>
          <a:xfrm>
            <a:off x="533400" y="1219200"/>
            <a:ext cx="7772400" cy="4495800"/>
          </a:xfrm>
        </p:spPr>
        <p:txBody>
          <a:bodyPr>
            <a:normAutofit fontScale="92500" lnSpcReduction="10000"/>
          </a:bodyPr>
          <a:lstStyle/>
          <a:p>
            <a:pPr eaLnBrk="1" hangingPunct="1"/>
            <a:r>
              <a:rPr lang="en-GB" altLang="en-US" sz="2800" dirty="0" smtClean="0">
                <a:ea typeface="ＭＳ Ｐゴシック" pitchFamily="34" charset="-128"/>
              </a:rPr>
              <a:t>Retrospective chart review, n= 1050, between 1996-2006 (52% refugees)</a:t>
            </a:r>
          </a:p>
          <a:p>
            <a:pPr eaLnBrk="1" hangingPunct="1"/>
            <a:r>
              <a:rPr lang="en-GB" altLang="en-US" sz="2800" dirty="0" smtClean="0">
                <a:ea typeface="ＭＳ Ｐゴシック" pitchFamily="34" charset="-128"/>
              </a:rPr>
              <a:t>In Canada, average of 10 months</a:t>
            </a:r>
          </a:p>
          <a:p>
            <a:pPr eaLnBrk="1" hangingPunct="1"/>
            <a:r>
              <a:rPr lang="en-GB" altLang="en-US" sz="2800" dirty="0" smtClean="0">
                <a:ea typeface="ＭＳ Ｐゴシック" pitchFamily="34" charset="-128"/>
              </a:rPr>
              <a:t>Regions of origin: Asia 51%, Africa 25.2%, South America 9%</a:t>
            </a:r>
          </a:p>
          <a:p>
            <a:pPr eaLnBrk="1" hangingPunct="1"/>
            <a:r>
              <a:rPr lang="en-GB" altLang="en-US" sz="2800" dirty="0" smtClean="0">
                <a:ea typeface="ＭＳ Ｐゴシック" pitchFamily="34" charset="-128"/>
              </a:rPr>
              <a:t>Results: </a:t>
            </a:r>
          </a:p>
          <a:p>
            <a:pPr lvl="1" eaLnBrk="1" hangingPunct="1"/>
            <a:r>
              <a:rPr lang="en-GB" altLang="en-US" sz="2200" dirty="0" smtClean="0">
                <a:ea typeface="ＭＳ Ｐゴシック" pitchFamily="34" charset="-128"/>
              </a:rPr>
              <a:t>77.5% Missing vaccines or documentation</a:t>
            </a:r>
          </a:p>
          <a:p>
            <a:pPr lvl="1" eaLnBrk="1" hangingPunct="1"/>
            <a:r>
              <a:rPr lang="en-GB" altLang="en-US" sz="2200" dirty="0" smtClean="0">
                <a:ea typeface="ＭＳ Ｐゴシック" pitchFamily="34" charset="-128"/>
              </a:rPr>
              <a:t>35.2% </a:t>
            </a:r>
            <a:r>
              <a:rPr lang="en-GB" altLang="en-US" sz="2200" dirty="0" err="1" smtClean="0">
                <a:ea typeface="ＭＳ Ｐゴシック" pitchFamily="34" charset="-128"/>
              </a:rPr>
              <a:t>Anemia</a:t>
            </a:r>
            <a:endParaRPr lang="en-GB" altLang="en-US" sz="2200" dirty="0" smtClean="0">
              <a:ea typeface="ＭＳ Ｐゴシック" pitchFamily="34" charset="-128"/>
            </a:endParaRPr>
          </a:p>
          <a:p>
            <a:pPr lvl="1" eaLnBrk="1" hangingPunct="1"/>
            <a:r>
              <a:rPr lang="en-GB" altLang="en-US" sz="2200" dirty="0" smtClean="0">
                <a:ea typeface="ＭＳ Ｐゴシック" pitchFamily="34" charset="-128"/>
              </a:rPr>
              <a:t>29.5% Dental health problems</a:t>
            </a:r>
          </a:p>
          <a:p>
            <a:pPr lvl="1" eaLnBrk="1" hangingPunct="1"/>
            <a:r>
              <a:rPr lang="en-GB" altLang="en-US" sz="2200" dirty="0" smtClean="0">
                <a:ea typeface="ＭＳ Ｐゴシック" pitchFamily="34" charset="-128"/>
              </a:rPr>
              <a:t>28.5% Parasitic infections</a:t>
            </a:r>
          </a:p>
          <a:p>
            <a:pPr lvl="1" eaLnBrk="1" hangingPunct="1"/>
            <a:r>
              <a:rPr lang="en-GB" altLang="en-US" sz="2200" dirty="0" smtClean="0">
                <a:ea typeface="ＭＳ Ｐゴシック" pitchFamily="34" charset="-128"/>
              </a:rPr>
              <a:t>13% Developmental delay</a:t>
            </a:r>
          </a:p>
          <a:p>
            <a:pPr lvl="1" eaLnBrk="1" hangingPunct="1"/>
            <a:r>
              <a:rPr lang="en-GB" altLang="en-US" sz="2200" dirty="0" smtClean="0">
                <a:ea typeface="ＭＳ Ｐゴシック" pitchFamily="34" charset="-128"/>
              </a:rPr>
              <a:t>11% Mental health problems</a:t>
            </a:r>
          </a:p>
        </p:txBody>
      </p:sp>
      <p:sp>
        <p:nvSpPr>
          <p:cNvPr id="44036" name="TextBox 3"/>
          <p:cNvSpPr txBox="1">
            <a:spLocks noChangeArrowheads="1"/>
          </p:cNvSpPr>
          <p:nvPr/>
        </p:nvSpPr>
        <p:spPr bwMode="auto">
          <a:xfrm>
            <a:off x="1143000" y="6488113"/>
            <a:ext cx="7391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a:latin typeface="Times New Roman" pitchFamily="18" charset="0"/>
              </a:rPr>
              <a:t>Li et al, (2007). Abstract. Canadian Pediatric Society </a:t>
            </a:r>
          </a:p>
        </p:txBody>
      </p:sp>
    </p:spTree>
    <p:extLst>
      <p:ext uri="{BB962C8B-B14F-4D97-AF65-F5344CB8AC3E}">
        <p14:creationId xmlns:p14="http://schemas.microsoft.com/office/powerpoint/2010/main" val="4477360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Proposed solutions</a:t>
            </a:r>
            <a:endParaRPr lang="fr-CA" dirty="0"/>
          </a:p>
        </p:txBody>
      </p:sp>
    </p:spTree>
    <p:extLst>
      <p:ext uri="{BB962C8B-B14F-4D97-AF65-F5344CB8AC3E}">
        <p14:creationId xmlns:p14="http://schemas.microsoft.com/office/powerpoint/2010/main" val="20961494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Breaking down barriers</a:t>
            </a:r>
          </a:p>
        </p:txBody>
      </p:sp>
      <p:sp>
        <p:nvSpPr>
          <p:cNvPr id="3" name="Content Placeholder 2"/>
          <p:cNvSpPr>
            <a:spLocks noGrp="1"/>
          </p:cNvSpPr>
          <p:nvPr>
            <p:ph idx="1"/>
          </p:nvPr>
        </p:nvSpPr>
        <p:spPr>
          <a:xfrm>
            <a:off x="304800" y="2286000"/>
            <a:ext cx="8305800" cy="3670767"/>
          </a:xfrm>
        </p:spPr>
        <p:txBody>
          <a:bodyPr vert="horz" lIns="91440" tIns="45720" rIns="91440" bIns="45720" rtlCol="0" anchor="t">
            <a:normAutofit/>
          </a:bodyPr>
          <a:lstStyle/>
          <a:p>
            <a:pPr marL="514350" indent="-514350">
              <a:spcBef>
                <a:spcPts val="0"/>
              </a:spcBef>
              <a:buFont typeface="+mj-lt"/>
              <a:buAutoNum type="arabicPeriod"/>
              <a:defRPr/>
            </a:pPr>
            <a:r>
              <a:rPr lang="en-US" sz="2800" dirty="0"/>
              <a:t>Know your personal barriers</a:t>
            </a:r>
          </a:p>
          <a:p>
            <a:pPr marL="514350" indent="-514350">
              <a:spcBef>
                <a:spcPts val="0"/>
              </a:spcBef>
              <a:buFont typeface="+mj-lt"/>
              <a:buAutoNum type="arabicPeriod"/>
              <a:defRPr/>
            </a:pPr>
            <a:endParaRPr lang="en-US" sz="2800" dirty="0"/>
          </a:p>
          <a:p>
            <a:pPr marL="514350" indent="-514350">
              <a:spcBef>
                <a:spcPts val="0"/>
              </a:spcBef>
              <a:buFont typeface="+mj-lt"/>
              <a:buAutoNum type="arabicPeriod"/>
              <a:defRPr/>
            </a:pPr>
            <a:r>
              <a:rPr lang="en-US" sz="2800" dirty="0"/>
              <a:t>Know your practice/institution</a:t>
            </a:r>
          </a:p>
          <a:p>
            <a:pPr marL="857250" lvl="1" indent="-514350">
              <a:spcBef>
                <a:spcPts val="0"/>
              </a:spcBef>
              <a:defRPr/>
            </a:pPr>
            <a:r>
              <a:rPr lang="en-US" sz="2400" dirty="0"/>
              <a:t>Is it accessible to all newcomers? </a:t>
            </a:r>
          </a:p>
          <a:p>
            <a:pPr marL="857250" lvl="1" indent="-514350">
              <a:spcBef>
                <a:spcPts val="0"/>
              </a:spcBef>
              <a:defRPr/>
            </a:pPr>
            <a:r>
              <a:rPr lang="en-US" sz="2400" dirty="0"/>
              <a:t>Is it culturally sensitive?</a:t>
            </a:r>
          </a:p>
          <a:p>
            <a:pPr marL="857250" lvl="1" indent="-514350">
              <a:spcBef>
                <a:spcPts val="0"/>
              </a:spcBef>
              <a:defRPr/>
            </a:pPr>
            <a:r>
              <a:rPr lang="en-US" sz="2400" dirty="0"/>
              <a:t>Are interpretation services available?</a:t>
            </a:r>
          </a:p>
          <a:p>
            <a:pPr marL="857250" lvl="1" indent="-514350">
              <a:spcBef>
                <a:spcPts val="0"/>
              </a:spcBef>
              <a:defRPr/>
            </a:pPr>
            <a:r>
              <a:rPr lang="en-US" sz="2400" dirty="0"/>
              <a:t>Do people get turned away? </a:t>
            </a:r>
          </a:p>
          <a:p>
            <a:pPr marL="857250" lvl="1" indent="-514350">
              <a:spcBef>
                <a:spcPts val="0"/>
              </a:spcBef>
              <a:defRPr/>
            </a:pPr>
            <a:r>
              <a:rPr lang="en-US" sz="2400" dirty="0"/>
              <a:t>Are you an IFHP provider? </a:t>
            </a:r>
          </a:p>
          <a:p>
            <a:pPr marL="457200" lvl="1" indent="0">
              <a:lnSpc>
                <a:spcPct val="100000"/>
              </a:lnSpc>
              <a:spcBef>
                <a:spcPts val="0"/>
              </a:spcBef>
              <a:buNone/>
            </a:pPr>
            <a:endParaRPr lang="en-US" sz="2400" dirty="0"/>
          </a:p>
        </p:txBody>
      </p:sp>
    </p:spTree>
    <p:extLst>
      <p:ext uri="{BB962C8B-B14F-4D97-AF65-F5344CB8AC3E}">
        <p14:creationId xmlns:p14="http://schemas.microsoft.com/office/powerpoint/2010/main" val="27272590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Breaking down barriers</a:t>
            </a:r>
          </a:p>
        </p:txBody>
      </p:sp>
      <p:sp>
        <p:nvSpPr>
          <p:cNvPr id="3" name="Content Placeholder 2"/>
          <p:cNvSpPr>
            <a:spLocks noGrp="1"/>
          </p:cNvSpPr>
          <p:nvPr>
            <p:ph idx="1"/>
          </p:nvPr>
        </p:nvSpPr>
        <p:spPr>
          <a:xfrm>
            <a:off x="533400" y="2209800"/>
            <a:ext cx="8115300" cy="3670767"/>
          </a:xfrm>
        </p:spPr>
        <p:txBody>
          <a:bodyPr>
            <a:normAutofit/>
          </a:bodyPr>
          <a:lstStyle/>
          <a:p>
            <a:pPr marL="457200" lvl="1" indent="0">
              <a:lnSpc>
                <a:spcPct val="100000"/>
              </a:lnSpc>
              <a:spcBef>
                <a:spcPts val="0"/>
              </a:spcBef>
              <a:buNone/>
            </a:pPr>
            <a:endParaRPr lang="en-US" sz="2400" dirty="0"/>
          </a:p>
          <a:p>
            <a:pPr marL="514350" marR="0" lvl="0" indent="-514350" defTabSz="914400" eaLnBrk="1" fontAlgn="auto" latinLnBrk="0" hangingPunct="1">
              <a:lnSpc>
                <a:spcPct val="100000"/>
              </a:lnSpc>
              <a:spcBef>
                <a:spcPts val="0"/>
              </a:spcBef>
              <a:spcAft>
                <a:spcPts val="0"/>
              </a:spcAft>
              <a:buClrTx/>
              <a:buSzTx/>
              <a:buFont typeface="+mj-lt"/>
              <a:buAutoNum type="arabicPeriod" startAt="3"/>
              <a:tabLst/>
              <a:defRPr/>
            </a:pPr>
            <a:r>
              <a:rPr lang="en-US" sz="2800" dirty="0"/>
              <a:t>Know your patients </a:t>
            </a:r>
          </a:p>
          <a:p>
            <a:pPr lvl="1">
              <a:spcBef>
                <a:spcPts val="0"/>
              </a:spcBef>
            </a:pPr>
            <a:r>
              <a:rPr lang="en-US" sz="2400" dirty="0"/>
              <a:t>What is their status in Canada?</a:t>
            </a:r>
          </a:p>
          <a:p>
            <a:pPr lvl="1">
              <a:spcBef>
                <a:spcPts val="0"/>
              </a:spcBef>
            </a:pPr>
            <a:r>
              <a:rPr lang="en-US" sz="2400" dirty="0"/>
              <a:t>What is their healthcare coverage? </a:t>
            </a:r>
          </a:p>
          <a:p>
            <a:pPr lvl="1">
              <a:spcBef>
                <a:spcPts val="0"/>
              </a:spcBef>
            </a:pPr>
            <a:r>
              <a:rPr lang="en-US" sz="2400" dirty="0"/>
              <a:t>What are their particular health care needs?</a:t>
            </a:r>
          </a:p>
          <a:p>
            <a:pPr lvl="1">
              <a:spcBef>
                <a:spcPts val="0"/>
              </a:spcBef>
            </a:pPr>
            <a:endParaRPr lang="en-US" sz="2400" dirty="0"/>
          </a:p>
          <a:p>
            <a:pPr marL="0" indent="0" algn="ctr">
              <a:spcBef>
                <a:spcPts val="0"/>
              </a:spcBef>
              <a:buNone/>
            </a:pPr>
            <a:r>
              <a:rPr lang="en-US" sz="2800" b="1" dirty="0"/>
              <a:t>Empower your patients</a:t>
            </a:r>
          </a:p>
          <a:p>
            <a:pPr lvl="1">
              <a:lnSpc>
                <a:spcPct val="100000"/>
              </a:lnSpc>
              <a:spcBef>
                <a:spcPts val="0"/>
              </a:spcBef>
            </a:pPr>
            <a:endParaRPr lang="en-US" sz="2400" dirty="0"/>
          </a:p>
        </p:txBody>
      </p:sp>
    </p:spTree>
    <p:extLst>
      <p:ext uri="{BB962C8B-B14F-4D97-AF65-F5344CB8AC3E}">
        <p14:creationId xmlns:p14="http://schemas.microsoft.com/office/powerpoint/2010/main" val="21335598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Breaking down barriers</a:t>
            </a:r>
          </a:p>
        </p:txBody>
      </p:sp>
      <p:sp>
        <p:nvSpPr>
          <p:cNvPr id="3" name="Content Placeholder 2"/>
          <p:cNvSpPr>
            <a:spLocks noGrp="1"/>
          </p:cNvSpPr>
          <p:nvPr>
            <p:ph idx="1"/>
          </p:nvPr>
        </p:nvSpPr>
        <p:spPr>
          <a:xfrm>
            <a:off x="457200" y="2286000"/>
            <a:ext cx="7924800" cy="4525963"/>
          </a:xfrm>
          <a:noFill/>
        </p:spPr>
        <p:txBody>
          <a:bodyPr vert="horz" lIns="91440" tIns="45720" rIns="91440" bIns="45720" rtlCol="0" anchor="t">
            <a:normAutofit fontScale="85000" lnSpcReduction="20000"/>
          </a:bodyPr>
          <a:lstStyle/>
          <a:p>
            <a:r>
              <a:rPr lang="en-US" sz="2800" dirty="0">
                <a:latin typeface="+mj-lt"/>
              </a:rPr>
              <a:t>Know about and liaise with public health services and community organizations that work with newcomer </a:t>
            </a:r>
            <a:r>
              <a:rPr lang="en-US" sz="2800" dirty="0" smtClean="0">
                <a:latin typeface="+mj-lt"/>
              </a:rPr>
              <a:t>families</a:t>
            </a:r>
          </a:p>
          <a:p>
            <a:r>
              <a:rPr lang="en-US" sz="2800" dirty="0" smtClean="0">
                <a:latin typeface="+mj-lt"/>
              </a:rPr>
              <a:t>Participate </a:t>
            </a:r>
            <a:r>
              <a:rPr lang="en-US" sz="2800" dirty="0">
                <a:latin typeface="+mj-lt"/>
              </a:rPr>
              <a:t>in research to inform evidence-based </a:t>
            </a:r>
            <a:r>
              <a:rPr lang="en-US" sz="2800" dirty="0" smtClean="0">
                <a:latin typeface="+mj-lt"/>
              </a:rPr>
              <a:t>solutions</a:t>
            </a:r>
          </a:p>
          <a:p>
            <a:r>
              <a:rPr lang="en-US" sz="2800" dirty="0" smtClean="0">
                <a:latin typeface="+mj-lt"/>
              </a:rPr>
              <a:t>Raise awareness about IFHP and other barriers to accessing care (e.g. lack of interpreters)</a:t>
            </a:r>
          </a:p>
          <a:p>
            <a:r>
              <a:rPr lang="en-US" sz="2800" dirty="0" smtClean="0">
                <a:latin typeface="+mj-lt"/>
              </a:rPr>
              <a:t>Advocate </a:t>
            </a:r>
            <a:r>
              <a:rPr lang="en-US" sz="2800" dirty="0">
                <a:latin typeface="+mj-lt"/>
              </a:rPr>
              <a:t>for policy </a:t>
            </a:r>
            <a:r>
              <a:rPr lang="en-US" sz="2800" dirty="0" smtClean="0">
                <a:latin typeface="+mj-lt"/>
              </a:rPr>
              <a:t>change, e.g. streamline IFHP, replace IFHP with provincial coverage</a:t>
            </a:r>
          </a:p>
          <a:p>
            <a:r>
              <a:rPr lang="fr-CA" sz="2800" dirty="0" smtClean="0"/>
              <a:t>Migrant </a:t>
            </a:r>
            <a:r>
              <a:rPr lang="fr-CA" sz="2800" dirty="0" err="1"/>
              <a:t>friendly</a:t>
            </a:r>
            <a:r>
              <a:rPr lang="fr-CA" sz="2800" dirty="0"/>
              <a:t> </a:t>
            </a:r>
            <a:r>
              <a:rPr lang="fr-CA" sz="2800" dirty="0" err="1"/>
              <a:t>hospitals</a:t>
            </a:r>
            <a:r>
              <a:rPr lang="fr-CA" sz="2800" dirty="0"/>
              <a:t>/</a:t>
            </a:r>
            <a:r>
              <a:rPr lang="fr-CA" sz="2800" dirty="0" err="1"/>
              <a:t>healthcare</a:t>
            </a:r>
            <a:r>
              <a:rPr lang="fr-CA" sz="2800" dirty="0"/>
              <a:t> </a:t>
            </a:r>
            <a:r>
              <a:rPr lang="fr-CA" sz="2800" dirty="0" err="1"/>
              <a:t>centers</a:t>
            </a:r>
            <a:endParaRPr lang="en-US" sz="2800" dirty="0"/>
          </a:p>
          <a:p>
            <a:endParaRPr lang="en-US" sz="2800" dirty="0">
              <a:latin typeface="+mj-lt"/>
            </a:endParaRPr>
          </a:p>
          <a:p>
            <a:endParaRPr lang="en-US" sz="2800" dirty="0"/>
          </a:p>
          <a:p>
            <a:pPr algn="r">
              <a:buNone/>
            </a:pPr>
            <a:r>
              <a:rPr lang="en-US" sz="2400" dirty="0">
                <a:hlinkClick r:id="rId3"/>
              </a:rPr>
              <a:t>http://www.kidsnewtocanada.ca/care/barriers</a:t>
            </a:r>
            <a:endParaRPr lang="en-US" sz="2400" dirty="0"/>
          </a:p>
        </p:txBody>
      </p:sp>
    </p:spTree>
    <p:extLst>
      <p:ext uri="{BB962C8B-B14F-4D97-AF65-F5344CB8AC3E}">
        <p14:creationId xmlns:p14="http://schemas.microsoft.com/office/powerpoint/2010/main" val="468052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107950" y="115888"/>
            <a:ext cx="8866188" cy="1143000"/>
          </a:xfrm>
        </p:spPr>
        <p:txBody>
          <a:bodyPr/>
          <a:lstStyle/>
          <a:p>
            <a:r>
              <a:rPr lang="en-US" sz="4000" smtClean="0"/>
              <a:t>Caring for Kids New to Canada</a:t>
            </a:r>
          </a:p>
        </p:txBody>
      </p:sp>
      <p:pic>
        <p:nvPicPr>
          <p:cNvPr id="66562" name="Picture 1"/>
          <p:cNvPicPr>
            <a:picLocks noChangeAspect="1" noChangeArrowheads="1"/>
          </p:cNvPicPr>
          <p:nvPr/>
        </p:nvPicPr>
        <p:blipFill>
          <a:blip r:embed="rId3">
            <a:extLst>
              <a:ext uri="{28A0092B-C50C-407E-A947-70E740481C1C}">
                <a14:useLocalDpi xmlns:a14="http://schemas.microsoft.com/office/drawing/2010/main" val="0"/>
              </a:ext>
            </a:extLst>
          </a:blip>
          <a:srcRect l="13661" t="8813" r="16606" b="4913"/>
          <a:stretch>
            <a:fillRect/>
          </a:stretch>
        </p:blipFill>
        <p:spPr bwMode="auto">
          <a:xfrm>
            <a:off x="-304800" y="1219200"/>
            <a:ext cx="8353425"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9746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1"/>
          <p:cNvPicPr>
            <a:picLocks noChangeAspect="1"/>
          </p:cNvPicPr>
          <p:nvPr/>
        </p:nvPicPr>
        <p:blipFill>
          <a:blip r:embed="rId2">
            <a:extLst>
              <a:ext uri="{28A0092B-C50C-407E-A947-70E740481C1C}">
                <a14:useLocalDpi xmlns:a14="http://schemas.microsoft.com/office/drawing/2010/main" val="0"/>
              </a:ext>
            </a:extLst>
          </a:blip>
          <a:srcRect l="31943" t="17885" r="33138" b="4417"/>
          <a:stretch>
            <a:fillRect/>
          </a:stretch>
        </p:blipFill>
        <p:spPr bwMode="auto">
          <a:xfrm>
            <a:off x="2051050" y="0"/>
            <a:ext cx="53292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59549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smtClean="0">
                <a:ea typeface="ＭＳ Ｐゴシック" pitchFamily="34" charset="-128"/>
              </a:rPr>
              <a:t>Resources</a:t>
            </a:r>
          </a:p>
        </p:txBody>
      </p:sp>
      <p:sp>
        <p:nvSpPr>
          <p:cNvPr id="45059" name="Content Placeholder 2"/>
          <p:cNvSpPr>
            <a:spLocks noGrp="1"/>
          </p:cNvSpPr>
          <p:nvPr>
            <p:ph idx="1"/>
          </p:nvPr>
        </p:nvSpPr>
        <p:spPr/>
        <p:txBody>
          <a:bodyPr>
            <a:normAutofit/>
          </a:bodyPr>
          <a:lstStyle/>
          <a:p>
            <a:r>
              <a:rPr lang="en-US" altLang="en-US" dirty="0" smtClean="0">
                <a:ea typeface="ＭＳ Ｐゴシック" pitchFamily="34" charset="-128"/>
              </a:rPr>
              <a:t>Multicultural clinic</a:t>
            </a:r>
          </a:p>
          <a:p>
            <a:r>
              <a:rPr lang="en-US" altLang="en-US" dirty="0" smtClean="0">
                <a:ea typeface="ＭＳ Ｐゴシック" pitchFamily="34" charset="-128"/>
              </a:rPr>
              <a:t>YMCA</a:t>
            </a:r>
          </a:p>
          <a:p>
            <a:r>
              <a:rPr lang="en-US" altLang="en-US" dirty="0" smtClean="0">
                <a:ea typeface="ＭＳ Ｐゴシック" pitchFamily="34" charset="-128"/>
              </a:rPr>
              <a:t>CDAR/PRAIDA</a:t>
            </a:r>
          </a:p>
          <a:p>
            <a:r>
              <a:rPr lang="en-US" altLang="en-US" dirty="0" smtClean="0">
                <a:ea typeface="ＭＳ Ｐゴシック" pitchFamily="34" charset="-128"/>
              </a:rPr>
              <a:t>Centre de services </a:t>
            </a:r>
            <a:r>
              <a:rPr lang="en-US" altLang="en-US" dirty="0" err="1" smtClean="0">
                <a:ea typeface="ＭＳ Ｐゴシック" pitchFamily="34" charset="-128"/>
              </a:rPr>
              <a:t>pr</a:t>
            </a:r>
            <a:r>
              <a:rPr lang="fr-CA" altLang="en-US" dirty="0" err="1" smtClean="0">
                <a:ea typeface="ＭＳ Ｐゴシック" pitchFamily="34" charset="-128"/>
              </a:rPr>
              <a:t>éventifs</a:t>
            </a:r>
            <a:r>
              <a:rPr lang="fr-CA" altLang="en-US" dirty="0" smtClean="0">
                <a:ea typeface="ＭＳ Ｐゴシック" pitchFamily="34" charset="-128"/>
              </a:rPr>
              <a:t> de Cote des Neiges</a:t>
            </a:r>
            <a:endParaRPr lang="en-US" altLang="en-US" dirty="0" smtClean="0">
              <a:ea typeface="ＭＳ Ｐゴシック" pitchFamily="34" charset="-128"/>
            </a:endParaRPr>
          </a:p>
          <a:p>
            <a:r>
              <a:rPr lang="fr-CA" altLang="en-US" dirty="0" smtClean="0">
                <a:ea typeface="ＭＳ Ｐゴシック" pitchFamily="34" charset="-128"/>
              </a:rPr>
              <a:t>Action Refugiés Montréal</a:t>
            </a:r>
          </a:p>
          <a:p>
            <a:r>
              <a:rPr lang="en-US" altLang="en-US" dirty="0" err="1" smtClean="0">
                <a:ea typeface="ＭＳ Ｐゴシック" pitchFamily="34" charset="-128"/>
              </a:rPr>
              <a:t>Maison</a:t>
            </a:r>
            <a:r>
              <a:rPr lang="en-US" altLang="en-US" dirty="0" smtClean="0">
                <a:ea typeface="ＭＳ Ｐゴシック" pitchFamily="34" charset="-128"/>
              </a:rPr>
              <a:t> </a:t>
            </a:r>
            <a:r>
              <a:rPr lang="en-US" altLang="en-US" dirty="0" err="1" smtClean="0">
                <a:ea typeface="ＭＳ Ｐゴシック" pitchFamily="34" charset="-128"/>
              </a:rPr>
              <a:t>d’Haiti</a:t>
            </a:r>
            <a:r>
              <a:rPr lang="en-US" altLang="en-US" dirty="0" smtClean="0">
                <a:ea typeface="ＭＳ Ｐゴシック" pitchFamily="34" charset="-128"/>
              </a:rPr>
              <a:t> </a:t>
            </a:r>
            <a:endParaRPr lang="fr-CA" altLang="en-US" dirty="0" smtClean="0">
              <a:ea typeface="ＭＳ Ｐゴシック" pitchFamily="34" charset="-128"/>
            </a:endParaRPr>
          </a:p>
          <a:p>
            <a:r>
              <a:rPr lang="en-US" altLang="en-US" dirty="0" smtClean="0">
                <a:ea typeface="ＭＳ Ｐゴシック" pitchFamily="34" charset="-128"/>
              </a:rPr>
              <a:t>Baobab familial</a:t>
            </a:r>
          </a:p>
          <a:p>
            <a:r>
              <a:rPr lang="en-US" altLang="en-US" dirty="0" err="1" smtClean="0">
                <a:ea typeface="ＭＳ Ｐゴシック" pitchFamily="34" charset="-128"/>
              </a:rPr>
              <a:t>Maison</a:t>
            </a:r>
            <a:r>
              <a:rPr lang="en-US" altLang="en-US" dirty="0" smtClean="0">
                <a:ea typeface="ＭＳ Ｐゴシック" pitchFamily="34" charset="-128"/>
              </a:rPr>
              <a:t> Bleu</a:t>
            </a:r>
          </a:p>
          <a:p>
            <a:r>
              <a:rPr lang="en-US" altLang="en-US" dirty="0" smtClean="0">
                <a:ea typeface="ＭＳ Ｐゴシック" pitchFamily="34" charset="-128"/>
              </a:rPr>
              <a:t>www.kidsnewtocanada.ca</a:t>
            </a:r>
          </a:p>
        </p:txBody>
      </p:sp>
    </p:spTree>
    <p:extLst>
      <p:ext uri="{BB962C8B-B14F-4D97-AF65-F5344CB8AC3E}">
        <p14:creationId xmlns:p14="http://schemas.microsoft.com/office/powerpoint/2010/main" val="20053062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Children’s Without Borders</a:t>
            </a:r>
            <a:endParaRPr lang="fr-CA" dirty="0"/>
          </a:p>
        </p:txBody>
      </p:sp>
      <p:sp>
        <p:nvSpPr>
          <p:cNvPr id="3" name="Content Placeholder 2"/>
          <p:cNvSpPr>
            <a:spLocks noGrp="1"/>
          </p:cNvSpPr>
          <p:nvPr>
            <p:ph idx="1"/>
          </p:nvPr>
        </p:nvSpPr>
        <p:spPr/>
        <p:txBody>
          <a:bodyPr>
            <a:normAutofit/>
          </a:bodyPr>
          <a:lstStyle/>
          <a:p>
            <a:r>
              <a:rPr lang="en-US" sz="2400" dirty="0" smtClean="0"/>
              <a:t>Multi-disciplinary advocacy group at the MCH</a:t>
            </a:r>
          </a:p>
          <a:p>
            <a:r>
              <a:rPr lang="en-US" sz="2400" dirty="0" smtClean="0"/>
              <a:t>Promote </a:t>
            </a:r>
            <a:r>
              <a:rPr lang="en-US" sz="2400" dirty="0"/>
              <a:t>and advocate for improved access to health care for immigrant, refugee</a:t>
            </a:r>
            <a:r>
              <a:rPr lang="en-US" sz="2400" dirty="0" smtClean="0"/>
              <a:t>, refugee claimant </a:t>
            </a:r>
            <a:r>
              <a:rPr lang="en-US" sz="2400" dirty="0"/>
              <a:t>and non-status </a:t>
            </a:r>
            <a:r>
              <a:rPr lang="en-US" sz="2400" dirty="0" smtClean="0"/>
              <a:t>children</a:t>
            </a:r>
          </a:p>
          <a:p>
            <a:r>
              <a:rPr lang="en-US" sz="2400" dirty="0" smtClean="0"/>
              <a:t>Activities:</a:t>
            </a:r>
            <a:endParaRPr lang="en-US" sz="2400" dirty="0"/>
          </a:p>
          <a:p>
            <a:pPr lvl="1"/>
            <a:r>
              <a:rPr lang="en-US" sz="2400" dirty="0" smtClean="0"/>
              <a:t>Raise awareness among healthcare community</a:t>
            </a:r>
          </a:p>
          <a:p>
            <a:pPr lvl="1"/>
            <a:r>
              <a:rPr lang="en-US" sz="2400" dirty="0" smtClean="0"/>
              <a:t>Create </a:t>
            </a:r>
            <a:r>
              <a:rPr lang="en-US" sz="2400" dirty="0"/>
              <a:t>partnerships with front-line </a:t>
            </a:r>
            <a:r>
              <a:rPr lang="en-US" sz="2400" dirty="0" smtClean="0"/>
              <a:t>organizations</a:t>
            </a:r>
          </a:p>
          <a:p>
            <a:pPr lvl="1"/>
            <a:r>
              <a:rPr lang="en-US" sz="2400" dirty="0" smtClean="0"/>
              <a:t>Advocate for policy changes to improve access for this </a:t>
            </a:r>
            <a:r>
              <a:rPr lang="en-US" sz="2400" dirty="0"/>
              <a:t>vulnerable </a:t>
            </a:r>
            <a:r>
              <a:rPr lang="en-US" sz="2400" dirty="0" smtClean="0"/>
              <a:t>population</a:t>
            </a:r>
          </a:p>
          <a:p>
            <a:pPr marL="411480" lvl="1" indent="0">
              <a:buNone/>
            </a:pPr>
            <a:endParaRPr lang="en-US" dirty="0" smtClean="0"/>
          </a:p>
          <a:p>
            <a:pPr marL="411480" lvl="1" indent="0">
              <a:buNone/>
            </a:pPr>
            <a:endParaRPr lang="en-US" dirty="0"/>
          </a:p>
        </p:txBody>
      </p:sp>
    </p:spTree>
    <p:extLst>
      <p:ext uri="{BB962C8B-B14F-4D97-AF65-F5344CB8AC3E}">
        <p14:creationId xmlns:p14="http://schemas.microsoft.com/office/powerpoint/2010/main" val="3041351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Immigration categories</a:t>
            </a:r>
            <a:endParaRPr lang="fr-CA" dirty="0"/>
          </a:p>
        </p:txBody>
      </p:sp>
    </p:spTree>
    <p:extLst>
      <p:ext uri="{BB962C8B-B14F-4D97-AF65-F5344CB8AC3E}">
        <p14:creationId xmlns:p14="http://schemas.microsoft.com/office/powerpoint/2010/main" val="3823379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752600"/>
            <a:ext cx="8763000" cy="3670767"/>
          </a:xfrm>
        </p:spPr>
        <p:txBody>
          <a:bodyPr>
            <a:noAutofit/>
          </a:bodyPr>
          <a:lstStyle/>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i="1" dirty="0" smtClean="0"/>
          </a:p>
          <a:p>
            <a:pPr marL="0" indent="0">
              <a:buNone/>
            </a:pPr>
            <a:endParaRPr lang="en-US" sz="2800" i="1" dirty="0"/>
          </a:p>
          <a:p>
            <a:pPr marL="0" indent="0">
              <a:buNone/>
            </a:pPr>
            <a:r>
              <a:rPr lang="en-US" sz="2800" i="1" dirty="0" smtClean="0"/>
              <a:t>You </a:t>
            </a:r>
            <a:r>
              <a:rPr lang="en-US" sz="2800" i="1" dirty="0"/>
              <a:t>have to understand, no one puts their children in </a:t>
            </a:r>
            <a:endParaRPr lang="en-US" sz="2800" i="1" dirty="0" smtClean="0"/>
          </a:p>
          <a:p>
            <a:pPr marL="0" indent="0">
              <a:buNone/>
            </a:pPr>
            <a:r>
              <a:rPr lang="en-US" sz="2800" i="1" dirty="0" smtClean="0"/>
              <a:t>a </a:t>
            </a:r>
            <a:r>
              <a:rPr lang="en-US" sz="2800" i="1" dirty="0"/>
              <a:t>boat unless the water is safer than the land     </a:t>
            </a:r>
            <a:endParaRPr lang="en-US" sz="2800" i="1" dirty="0" smtClean="0"/>
          </a:p>
          <a:p>
            <a:pPr marL="0" indent="0">
              <a:buNone/>
            </a:pPr>
            <a:r>
              <a:rPr lang="en-US" sz="2800" i="1" dirty="0" smtClean="0"/>
              <a:t>----</a:t>
            </a:r>
            <a:r>
              <a:rPr lang="en-US" sz="2800" dirty="0" smtClean="0"/>
              <a:t> </a:t>
            </a:r>
            <a:r>
              <a:rPr lang="en-US" sz="2800" dirty="0" err="1"/>
              <a:t>Warsan</a:t>
            </a:r>
            <a:r>
              <a:rPr lang="en-US" sz="2800" dirty="0"/>
              <a:t> Shire (Somali-British poet)</a:t>
            </a:r>
          </a:p>
        </p:txBody>
      </p:sp>
      <p:pic>
        <p:nvPicPr>
          <p:cNvPr id="4" name="Picture 3"/>
          <p:cNvPicPr>
            <a:picLocks noChangeAspect="1"/>
          </p:cNvPicPr>
          <p:nvPr/>
        </p:nvPicPr>
        <p:blipFill>
          <a:blip r:embed="rId3"/>
          <a:stretch>
            <a:fillRect/>
          </a:stretch>
        </p:blipFill>
        <p:spPr>
          <a:xfrm>
            <a:off x="1878725" y="482132"/>
            <a:ext cx="5436475" cy="3632668"/>
          </a:xfrm>
          <a:prstGeom prst="rect">
            <a:avLst/>
          </a:prstGeom>
        </p:spPr>
      </p:pic>
    </p:spTree>
    <p:extLst>
      <p:ext uri="{BB962C8B-B14F-4D97-AF65-F5344CB8AC3E}">
        <p14:creationId xmlns:p14="http://schemas.microsoft.com/office/powerpoint/2010/main" val="39230298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fr-CA" dirty="0"/>
          </a:p>
        </p:txBody>
      </p:sp>
      <p:sp>
        <p:nvSpPr>
          <p:cNvPr id="3" name="Content Placeholder 2"/>
          <p:cNvSpPr>
            <a:spLocks noGrp="1"/>
          </p:cNvSpPr>
          <p:nvPr>
            <p:ph idx="1"/>
          </p:nvPr>
        </p:nvSpPr>
        <p:spPr/>
        <p:txBody>
          <a:bodyPr/>
          <a:lstStyle/>
          <a:p>
            <a:r>
              <a:rPr lang="en-US" dirty="0" smtClean="0"/>
              <a:t>Children’s Without Borders Grand Rounds March 2017 (</a:t>
            </a:r>
            <a:r>
              <a:rPr lang="en-US" dirty="0" err="1" smtClean="0"/>
              <a:t>Esli</a:t>
            </a:r>
            <a:r>
              <a:rPr lang="en-US" dirty="0" smtClean="0"/>
              <a:t> </a:t>
            </a:r>
            <a:r>
              <a:rPr lang="en-US" dirty="0" err="1"/>
              <a:t>Osmanlliu</a:t>
            </a:r>
            <a:r>
              <a:rPr lang="en-US" dirty="0"/>
              <a:t>, Patricia Li, Gillian </a:t>
            </a:r>
            <a:r>
              <a:rPr lang="en-US" dirty="0" err="1"/>
              <a:t>Seidman</a:t>
            </a:r>
            <a:r>
              <a:rPr lang="en-US" dirty="0"/>
              <a:t>, Samir </a:t>
            </a:r>
            <a:r>
              <a:rPr lang="en-US" dirty="0" err="1" smtClean="0"/>
              <a:t>Shaheen-Hussain</a:t>
            </a:r>
            <a:r>
              <a:rPr lang="en-US" dirty="0" smtClean="0"/>
              <a:t>)</a:t>
            </a:r>
          </a:p>
          <a:p>
            <a:r>
              <a:rPr lang="en-US" dirty="0" smtClean="0"/>
              <a:t>Elisa </a:t>
            </a:r>
            <a:r>
              <a:rPr lang="en-US" dirty="0" err="1" smtClean="0"/>
              <a:t>Ruano</a:t>
            </a:r>
            <a:r>
              <a:rPr lang="en-US" dirty="0" smtClean="0"/>
              <a:t> </a:t>
            </a:r>
            <a:r>
              <a:rPr lang="en-US" dirty="0" err="1" smtClean="0"/>
              <a:t>Cea</a:t>
            </a:r>
            <a:endParaRPr lang="fr-CA" dirty="0"/>
          </a:p>
        </p:txBody>
      </p:sp>
    </p:spTree>
    <p:extLst>
      <p:ext uri="{BB962C8B-B14F-4D97-AF65-F5344CB8AC3E}">
        <p14:creationId xmlns:p14="http://schemas.microsoft.com/office/powerpoint/2010/main" val="38818893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Displaced persons</a:t>
            </a:r>
          </a:p>
        </p:txBody>
      </p:sp>
      <p:sp>
        <p:nvSpPr>
          <p:cNvPr id="3" name="Content Placeholder 2"/>
          <p:cNvSpPr>
            <a:spLocks noGrp="1"/>
          </p:cNvSpPr>
          <p:nvPr>
            <p:ph idx="1"/>
          </p:nvPr>
        </p:nvSpPr>
        <p:spPr>
          <a:xfrm>
            <a:off x="381000" y="1752600"/>
            <a:ext cx="8229600" cy="4191000"/>
          </a:xfrm>
        </p:spPr>
        <p:txBody>
          <a:bodyPr>
            <a:normAutofit fontScale="92500" lnSpcReduction="20000"/>
          </a:bodyPr>
          <a:lstStyle/>
          <a:p>
            <a:r>
              <a:rPr lang="en-CA" sz="2800" i="1" dirty="0" smtClean="0">
                <a:latin typeface="+mj-lt"/>
                <a:cs typeface="Times New Roman" pitchFamily="18" charset="0"/>
              </a:rPr>
              <a:t>Resettled </a:t>
            </a:r>
            <a:r>
              <a:rPr lang="en-CA" sz="2800" i="1" dirty="0">
                <a:latin typeface="+mj-lt"/>
                <a:cs typeface="Times New Roman" pitchFamily="18" charset="0"/>
              </a:rPr>
              <a:t>r</a:t>
            </a:r>
            <a:r>
              <a:rPr lang="en-CA" sz="2800" i="1" dirty="0" smtClean="0">
                <a:latin typeface="+mj-lt"/>
                <a:cs typeface="Times New Roman" pitchFamily="18" charset="0"/>
              </a:rPr>
              <a:t>efugee</a:t>
            </a:r>
            <a:endParaRPr lang="en-CA" sz="2800" i="1" dirty="0">
              <a:latin typeface="+mj-lt"/>
              <a:cs typeface="Times New Roman" pitchFamily="18" charset="0"/>
            </a:endParaRPr>
          </a:p>
          <a:p>
            <a:pPr lvl="1"/>
            <a:r>
              <a:rPr lang="en-CA" altLang="en-US" sz="2400" dirty="0">
                <a:latin typeface="+mj-lt"/>
                <a:cs typeface="Times New Roman" pitchFamily="18" charset="0"/>
              </a:rPr>
              <a:t>Forced to flee country</a:t>
            </a:r>
          </a:p>
          <a:p>
            <a:pPr lvl="1"/>
            <a:r>
              <a:rPr lang="en-CA" altLang="en-US" sz="2400" dirty="0">
                <a:latin typeface="+mj-lt"/>
                <a:cs typeface="Times New Roman" pitchFamily="18" charset="0"/>
              </a:rPr>
              <a:t>Conflict, persecution, violence, violations of human </a:t>
            </a:r>
            <a:r>
              <a:rPr lang="en-CA" altLang="en-US" sz="2400" dirty="0" smtClean="0">
                <a:latin typeface="+mj-lt"/>
                <a:cs typeface="Times New Roman" pitchFamily="18" charset="0"/>
              </a:rPr>
              <a:t>rights</a:t>
            </a:r>
          </a:p>
          <a:p>
            <a:pPr lvl="1"/>
            <a:r>
              <a:rPr lang="en-CA" altLang="en-US" sz="2400" dirty="0" smtClean="0">
                <a:latin typeface="+mj-lt"/>
                <a:cs typeface="Times New Roman" pitchFamily="18" charset="0"/>
              </a:rPr>
              <a:t>Accepted as refugee before arriving in Canada</a:t>
            </a:r>
          </a:p>
          <a:p>
            <a:r>
              <a:rPr lang="en-CA" altLang="en-US" sz="2800" i="1" dirty="0" smtClean="0">
                <a:latin typeface="+mj-lt"/>
                <a:cs typeface="Times New Roman" pitchFamily="18" charset="0"/>
              </a:rPr>
              <a:t>Refugee Claimant</a:t>
            </a:r>
            <a:endParaRPr lang="en-CA" altLang="en-US" sz="2800" i="1" dirty="0">
              <a:latin typeface="+mj-lt"/>
              <a:cs typeface="Times New Roman" pitchFamily="18" charset="0"/>
            </a:endParaRPr>
          </a:p>
          <a:p>
            <a:pPr lvl="1"/>
            <a:r>
              <a:rPr lang="fr-FR" sz="2400" dirty="0" err="1">
                <a:latin typeface="Calibri" pitchFamily="34" charset="0"/>
                <a:cs typeface="Arial" charset="0"/>
              </a:rPr>
              <a:t>Enters</a:t>
            </a:r>
            <a:r>
              <a:rPr lang="fr-FR" sz="2400" dirty="0">
                <a:latin typeface="Calibri" pitchFamily="34" charset="0"/>
                <a:cs typeface="Arial" charset="0"/>
              </a:rPr>
              <a:t> country by </a:t>
            </a:r>
            <a:r>
              <a:rPr lang="fr-FR" sz="2400" dirty="0" err="1">
                <a:latin typeface="Calibri" pitchFamily="34" charset="0"/>
                <a:cs typeface="Arial" charset="0"/>
              </a:rPr>
              <a:t>own</a:t>
            </a:r>
            <a:r>
              <a:rPr lang="fr-FR" sz="2400" dirty="0">
                <a:latin typeface="Calibri" pitchFamily="34" charset="0"/>
                <a:cs typeface="Arial" charset="0"/>
              </a:rPr>
              <a:t> </a:t>
            </a:r>
            <a:r>
              <a:rPr lang="fr-FR" sz="2400" dirty="0" err="1" smtClean="0">
                <a:latin typeface="Calibri" pitchFamily="34" charset="0"/>
                <a:cs typeface="Arial" charset="0"/>
              </a:rPr>
              <a:t>means</a:t>
            </a:r>
            <a:r>
              <a:rPr lang="fr-FR" sz="2400" dirty="0" smtClean="0">
                <a:latin typeface="Calibri" pitchFamily="34" charset="0"/>
                <a:cs typeface="Arial" charset="0"/>
              </a:rPr>
              <a:t> and </a:t>
            </a:r>
            <a:r>
              <a:rPr lang="fr-FR" sz="2400" dirty="0" err="1" smtClean="0">
                <a:latin typeface="Calibri" pitchFamily="34" charset="0"/>
                <a:cs typeface="Arial" charset="0"/>
              </a:rPr>
              <a:t>makes</a:t>
            </a:r>
            <a:r>
              <a:rPr lang="fr-FR" sz="2400" dirty="0" smtClean="0">
                <a:latin typeface="Calibri" pitchFamily="34" charset="0"/>
                <a:cs typeface="Arial" charset="0"/>
              </a:rPr>
              <a:t> </a:t>
            </a:r>
            <a:r>
              <a:rPr lang="fr-FR" sz="2400" dirty="0" err="1" smtClean="0">
                <a:latin typeface="Calibri" pitchFamily="34" charset="0"/>
                <a:cs typeface="Arial" charset="0"/>
              </a:rPr>
              <a:t>refugee</a:t>
            </a:r>
            <a:r>
              <a:rPr lang="fr-FR" sz="2400" dirty="0" smtClean="0">
                <a:latin typeface="Calibri" pitchFamily="34" charset="0"/>
                <a:cs typeface="Arial" charset="0"/>
              </a:rPr>
              <a:t> claim </a:t>
            </a:r>
            <a:r>
              <a:rPr lang="fr-FR" sz="2400" dirty="0" err="1" smtClean="0">
                <a:latin typeface="Calibri" pitchFamily="34" charset="0"/>
                <a:cs typeface="Arial" charset="0"/>
              </a:rPr>
              <a:t>at</a:t>
            </a:r>
            <a:r>
              <a:rPr lang="fr-FR" sz="2400" dirty="0" smtClean="0">
                <a:latin typeface="Calibri" pitchFamily="34" charset="0"/>
                <a:cs typeface="Arial" charset="0"/>
              </a:rPr>
              <a:t> border or </a:t>
            </a:r>
            <a:r>
              <a:rPr lang="fr-FR" sz="2400" dirty="0" err="1" smtClean="0">
                <a:latin typeface="Calibri" pitchFamily="34" charset="0"/>
                <a:cs typeface="Arial" charset="0"/>
              </a:rPr>
              <a:t>within</a:t>
            </a:r>
            <a:r>
              <a:rPr lang="fr-FR" sz="2400" dirty="0" smtClean="0">
                <a:latin typeface="Calibri" pitchFamily="34" charset="0"/>
                <a:cs typeface="Arial" charset="0"/>
              </a:rPr>
              <a:t> Canada</a:t>
            </a:r>
          </a:p>
          <a:p>
            <a:pPr lvl="1"/>
            <a:r>
              <a:rPr lang="fr-FR" sz="2400" dirty="0" err="1" smtClean="0">
                <a:latin typeface="Calibri" pitchFamily="34" charset="0"/>
                <a:cs typeface="Arial" charset="0"/>
              </a:rPr>
              <a:t>Undergoes</a:t>
            </a:r>
            <a:r>
              <a:rPr lang="fr-FR" sz="2400" dirty="0" smtClean="0">
                <a:latin typeface="Calibri" pitchFamily="34" charset="0"/>
                <a:cs typeface="Arial" charset="0"/>
              </a:rPr>
              <a:t> quasi-</a:t>
            </a:r>
            <a:r>
              <a:rPr lang="fr-FR" sz="2400" dirty="0" err="1" smtClean="0">
                <a:latin typeface="Calibri" pitchFamily="34" charset="0"/>
                <a:cs typeface="Arial" charset="0"/>
              </a:rPr>
              <a:t>judicial</a:t>
            </a:r>
            <a:r>
              <a:rPr lang="fr-FR" sz="2400" dirty="0" smtClean="0">
                <a:latin typeface="Calibri" pitchFamily="34" charset="0"/>
                <a:cs typeface="Arial" charset="0"/>
              </a:rPr>
              <a:t> </a:t>
            </a:r>
            <a:r>
              <a:rPr lang="fr-FR" sz="2400" dirty="0" err="1" smtClean="0">
                <a:latin typeface="Calibri" pitchFamily="34" charset="0"/>
                <a:cs typeface="Arial" charset="0"/>
              </a:rPr>
              <a:t>process</a:t>
            </a:r>
            <a:r>
              <a:rPr lang="fr-FR" sz="2400" dirty="0" smtClean="0">
                <a:latin typeface="Calibri" pitchFamily="34" charset="0"/>
                <a:cs typeface="Arial" charset="0"/>
              </a:rPr>
              <a:t> to </a:t>
            </a:r>
            <a:r>
              <a:rPr lang="fr-FR" sz="2400" dirty="0" err="1" smtClean="0">
                <a:latin typeface="Calibri" pitchFamily="34" charset="0"/>
                <a:cs typeface="Arial" charset="0"/>
              </a:rPr>
              <a:t>determine</a:t>
            </a:r>
            <a:r>
              <a:rPr lang="fr-FR" sz="2400" dirty="0" smtClean="0">
                <a:latin typeface="Calibri" pitchFamily="34" charset="0"/>
                <a:cs typeface="Arial" charset="0"/>
              </a:rPr>
              <a:t> if claim </a:t>
            </a:r>
            <a:r>
              <a:rPr lang="fr-FR" sz="2400" dirty="0" err="1" smtClean="0">
                <a:latin typeface="Calibri" pitchFamily="34" charset="0"/>
                <a:cs typeface="Arial" charset="0"/>
              </a:rPr>
              <a:t>is</a:t>
            </a:r>
            <a:r>
              <a:rPr lang="fr-FR" sz="2400" dirty="0" smtClean="0">
                <a:latin typeface="Calibri" pitchFamily="34" charset="0"/>
                <a:cs typeface="Arial" charset="0"/>
              </a:rPr>
              <a:t> </a:t>
            </a:r>
            <a:r>
              <a:rPr lang="fr-FR" sz="2400" dirty="0" err="1" smtClean="0">
                <a:latin typeface="Calibri" pitchFamily="34" charset="0"/>
                <a:cs typeface="Arial" charset="0"/>
              </a:rPr>
              <a:t>accepted</a:t>
            </a:r>
            <a:endParaRPr lang="en-US" sz="2400" dirty="0" smtClean="0"/>
          </a:p>
          <a:p>
            <a:r>
              <a:rPr lang="en-US" sz="2800" i="1" dirty="0" smtClean="0"/>
              <a:t>Immigrant</a:t>
            </a:r>
            <a:endParaRPr lang="en-US" sz="2800" dirty="0"/>
          </a:p>
          <a:p>
            <a:pPr lvl="1"/>
            <a:r>
              <a:rPr lang="en-CA" altLang="en-US" sz="2400" dirty="0" smtClean="0">
                <a:cs typeface="Times New Roman" pitchFamily="18" charset="0"/>
              </a:rPr>
              <a:t>Voluntary resettlement in another country </a:t>
            </a:r>
          </a:p>
          <a:p>
            <a:pPr lvl="1"/>
            <a:r>
              <a:rPr lang="en-CA" altLang="en-US" sz="2400" dirty="0" smtClean="0">
                <a:cs typeface="Times New Roman" pitchFamily="18" charset="0"/>
              </a:rPr>
              <a:t>E.g. for work purposes, reunite with family members</a:t>
            </a:r>
            <a:endParaRPr lang="en-CA" altLang="en-US" sz="2400" dirty="0">
              <a:cs typeface="Times New Roman" pitchFamily="18" charset="0"/>
            </a:endParaRPr>
          </a:p>
        </p:txBody>
      </p:sp>
    </p:spTree>
    <p:extLst>
      <p:ext uri="{BB962C8B-B14F-4D97-AF65-F5344CB8AC3E}">
        <p14:creationId xmlns:p14="http://schemas.microsoft.com/office/powerpoint/2010/main" val="2910809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748502469"/>
              </p:ext>
            </p:extLst>
          </p:nvPr>
        </p:nvGraphicFramePr>
        <p:xfrm>
          <a:off x="0" y="476250"/>
          <a:ext cx="9144000" cy="5649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20738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779463" y="509588"/>
            <a:ext cx="7583487" cy="1044575"/>
          </a:xfrm>
        </p:spPr>
        <p:txBody>
          <a:bodyPr>
            <a:normAutofit/>
          </a:bodyPr>
          <a:lstStyle/>
          <a:p>
            <a:r>
              <a:rPr lang="en-CA" altLang="en-US" dirty="0" smtClean="0"/>
              <a:t>Forced Migration</a:t>
            </a:r>
          </a:p>
        </p:txBody>
      </p:sp>
      <p:sp>
        <p:nvSpPr>
          <p:cNvPr id="3" name="Content Placeholder 2"/>
          <p:cNvSpPr>
            <a:spLocks noGrp="1"/>
          </p:cNvSpPr>
          <p:nvPr>
            <p:ph idx="1"/>
          </p:nvPr>
        </p:nvSpPr>
        <p:spPr/>
        <p:txBody>
          <a:bodyPr/>
          <a:lstStyle/>
          <a:p>
            <a:pPr>
              <a:buFont typeface="Wingdings 2" charset="0"/>
              <a:buChar char=""/>
              <a:defRPr/>
            </a:pPr>
            <a:endParaRPr lang="en-US" dirty="0">
              <a:ea typeface="ＭＳ Ｐゴシック" charset="0"/>
            </a:endParaRPr>
          </a:p>
        </p:txBody>
      </p:sp>
      <p:sp>
        <p:nvSpPr>
          <p:cNvPr id="40964" name="TextBox 1"/>
          <p:cNvSpPr txBox="1">
            <a:spLocks noChangeArrowheads="1"/>
          </p:cNvSpPr>
          <p:nvPr/>
        </p:nvSpPr>
        <p:spPr bwMode="auto">
          <a:xfrm>
            <a:off x="641350" y="6183313"/>
            <a:ext cx="56308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200">
                <a:solidFill>
                  <a:schemeClr val="bg1"/>
                </a:solidFill>
                <a:latin typeface="Trebuchet MS" pitchFamily="34" charset="0"/>
                <a:ea typeface="MS PGothic" pitchFamily="34" charset="-128"/>
              </a:defRPr>
            </a:lvl1pPr>
            <a:lvl2pPr marL="742950" indent="-285750" defTabSz="457200">
              <a:defRPr sz="2000">
                <a:solidFill>
                  <a:schemeClr val="bg1"/>
                </a:solidFill>
                <a:latin typeface="Trebuchet MS" pitchFamily="34" charset="0"/>
                <a:ea typeface="MS PGothic" pitchFamily="34" charset="-128"/>
              </a:defRPr>
            </a:lvl2pPr>
            <a:lvl3pPr marL="1143000" indent="-228600" defTabSz="457200">
              <a:defRPr>
                <a:solidFill>
                  <a:schemeClr val="bg1"/>
                </a:solidFill>
                <a:latin typeface="Trebuchet MS" pitchFamily="34" charset="0"/>
                <a:ea typeface="MS PGothic" pitchFamily="34" charset="-128"/>
              </a:defRPr>
            </a:lvl3pPr>
            <a:lvl4pPr marL="1600200" indent="-228600" defTabSz="457200">
              <a:defRPr>
                <a:solidFill>
                  <a:schemeClr val="bg1"/>
                </a:solidFill>
                <a:latin typeface="Trebuchet MS" pitchFamily="34" charset="0"/>
                <a:ea typeface="MS PGothic" pitchFamily="34" charset="-128"/>
              </a:defRPr>
            </a:lvl4pPr>
            <a:lvl5pPr marL="2057400" indent="-228600" defTabSz="457200">
              <a:defRPr>
                <a:solidFill>
                  <a:schemeClr val="bg1"/>
                </a:solidFill>
                <a:latin typeface="Trebuchet MS" pitchFamily="34" charset="0"/>
                <a:ea typeface="MS PGothic" pitchFamily="34" charset="-128"/>
              </a:defRPr>
            </a:lvl5pPr>
            <a:lvl6pPr marL="2514600" indent="-228600" defTabSz="457200" eaLnBrk="0" fontAlgn="base" hangingPunct="0">
              <a:spcBef>
                <a:spcPts val="600"/>
              </a:spcBef>
              <a:spcAft>
                <a:spcPct val="0"/>
              </a:spcAft>
              <a:defRPr>
                <a:solidFill>
                  <a:schemeClr val="bg1"/>
                </a:solidFill>
                <a:latin typeface="Trebuchet MS" pitchFamily="34" charset="0"/>
                <a:ea typeface="MS PGothic" pitchFamily="34" charset="-128"/>
              </a:defRPr>
            </a:lvl6pPr>
            <a:lvl7pPr marL="2971800" indent="-228600" defTabSz="457200" eaLnBrk="0" fontAlgn="base" hangingPunct="0">
              <a:spcBef>
                <a:spcPts val="600"/>
              </a:spcBef>
              <a:spcAft>
                <a:spcPct val="0"/>
              </a:spcAft>
              <a:defRPr>
                <a:solidFill>
                  <a:schemeClr val="bg1"/>
                </a:solidFill>
                <a:latin typeface="Trebuchet MS" pitchFamily="34" charset="0"/>
                <a:ea typeface="MS PGothic" pitchFamily="34" charset="-128"/>
              </a:defRPr>
            </a:lvl7pPr>
            <a:lvl8pPr marL="3429000" indent="-228600" defTabSz="457200" eaLnBrk="0" fontAlgn="base" hangingPunct="0">
              <a:spcBef>
                <a:spcPts val="600"/>
              </a:spcBef>
              <a:spcAft>
                <a:spcPct val="0"/>
              </a:spcAft>
              <a:defRPr>
                <a:solidFill>
                  <a:schemeClr val="bg1"/>
                </a:solidFill>
                <a:latin typeface="Trebuchet MS" pitchFamily="34" charset="0"/>
                <a:ea typeface="MS PGothic" pitchFamily="34" charset="-128"/>
              </a:defRPr>
            </a:lvl8pPr>
            <a:lvl9pPr marL="3886200" indent="-228600" defTabSz="457200" eaLnBrk="0" fontAlgn="base" hangingPunct="0">
              <a:spcBef>
                <a:spcPts val="600"/>
              </a:spcBef>
              <a:spcAft>
                <a:spcPct val="0"/>
              </a:spcAft>
              <a:defRPr>
                <a:solidFill>
                  <a:schemeClr val="bg1"/>
                </a:solidFill>
                <a:latin typeface="Trebuchet MS" pitchFamily="34" charset="0"/>
                <a:ea typeface="MS PGothic" pitchFamily="34" charset="-128"/>
              </a:defRPr>
            </a:lvl9pPr>
          </a:lstStyle>
          <a:p>
            <a:pPr eaLnBrk="1" hangingPunct="1"/>
            <a:r>
              <a:rPr lang="fr-CA" altLang="en-US" sz="1800" dirty="0">
                <a:solidFill>
                  <a:schemeClr val="tx1"/>
                </a:solidFill>
              </a:rPr>
              <a:t>http://</a:t>
            </a:r>
            <a:r>
              <a:rPr lang="fr-CA" altLang="en-US" sz="1800" dirty="0" smtClean="0">
                <a:solidFill>
                  <a:schemeClr val="tx1"/>
                </a:solidFill>
              </a:rPr>
              <a:t>www.unhcr.org/figures-at-a-glance.html</a:t>
            </a:r>
          </a:p>
          <a:p>
            <a:r>
              <a:rPr lang="en-US" altLang="en-US" sz="1800" dirty="0">
                <a:solidFill>
                  <a:schemeClr val="tx1"/>
                </a:solidFill>
              </a:rPr>
              <a:t>Photo credit: </a:t>
            </a:r>
            <a:r>
              <a:rPr lang="en-US" altLang="en-US" sz="1800" i="1" dirty="0" err="1">
                <a:solidFill>
                  <a:schemeClr val="tx1"/>
                </a:solidFill>
              </a:rPr>
              <a:t>Zohra</a:t>
            </a:r>
            <a:r>
              <a:rPr lang="en-US" altLang="en-US" sz="1800" i="1" dirty="0">
                <a:solidFill>
                  <a:schemeClr val="tx1"/>
                </a:solidFill>
              </a:rPr>
              <a:t> </a:t>
            </a:r>
            <a:r>
              <a:rPr lang="en-US" altLang="en-US" sz="1800" i="1" dirty="0" err="1">
                <a:solidFill>
                  <a:schemeClr val="tx1"/>
                </a:solidFill>
              </a:rPr>
              <a:t>Bensemra</a:t>
            </a:r>
            <a:endParaRPr lang="fr-CA" altLang="en-US" sz="1800" dirty="0">
              <a:solidFill>
                <a:schemeClr val="tx1"/>
              </a:solidFill>
            </a:endParaRPr>
          </a:p>
          <a:p>
            <a:pPr eaLnBrk="1" hangingPunct="1"/>
            <a:endParaRPr lang="fr-CA" altLang="en-US" sz="1800" dirty="0">
              <a:solidFill>
                <a:schemeClr val="tx1"/>
              </a:solidFill>
            </a:endParaRPr>
          </a:p>
        </p:txBody>
      </p:sp>
      <p:pic>
        <p:nvPicPr>
          <p:cNvPr id="4096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3825875"/>
            <a:ext cx="3925887" cy="235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970087"/>
            <a:ext cx="2906712" cy="123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1676400"/>
            <a:ext cx="4768964" cy="3328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37674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Refugee Claimants, Quebec 2017</a:t>
            </a:r>
            <a:endParaRPr lang="en-CA" dirty="0"/>
          </a:p>
        </p:txBody>
      </p:sp>
      <p:sp>
        <p:nvSpPr>
          <p:cNvPr id="6" name="Content Placeholder 5"/>
          <p:cNvSpPr>
            <a:spLocks noGrp="1"/>
          </p:cNvSpPr>
          <p:nvPr>
            <p:ph sz="half" idx="1"/>
          </p:nvPr>
        </p:nvSpPr>
        <p:spPr/>
        <p:txBody>
          <a:bodyPr/>
          <a:lstStyle/>
          <a:p>
            <a:pPr marL="0" indent="0">
              <a:buNone/>
            </a:pPr>
            <a:r>
              <a:rPr lang="it-IT" dirty="0" smtClean="0"/>
              <a:t>Countries of Origin</a:t>
            </a:r>
          </a:p>
          <a:p>
            <a:r>
              <a:rPr lang="it-IT" dirty="0" smtClean="0"/>
              <a:t>Haiti</a:t>
            </a:r>
            <a:r>
              <a:rPr lang="it-IT" dirty="0"/>
              <a:t> </a:t>
            </a:r>
          </a:p>
          <a:p>
            <a:r>
              <a:rPr lang="it-IT" dirty="0"/>
              <a:t>Nigeria </a:t>
            </a:r>
          </a:p>
          <a:p>
            <a:r>
              <a:rPr lang="it-IT" dirty="0"/>
              <a:t>Turkey</a:t>
            </a:r>
          </a:p>
          <a:p>
            <a:r>
              <a:rPr lang="it-IT" dirty="0"/>
              <a:t>Saudi Arabia </a:t>
            </a:r>
          </a:p>
          <a:p>
            <a:r>
              <a:rPr lang="it-IT" dirty="0"/>
              <a:t>Brazil</a:t>
            </a:r>
          </a:p>
          <a:p>
            <a:endParaRPr lang="en-CA" dirty="0"/>
          </a:p>
        </p:txBody>
      </p:sp>
      <p:sp>
        <p:nvSpPr>
          <p:cNvPr id="7" name="Content Placeholder 6"/>
          <p:cNvSpPr>
            <a:spLocks noGrp="1"/>
          </p:cNvSpPr>
          <p:nvPr>
            <p:ph sz="half" idx="2"/>
          </p:nvPr>
        </p:nvSpPr>
        <p:spPr/>
        <p:txBody>
          <a:bodyPr/>
          <a:lstStyle/>
          <a:p>
            <a:endParaRPr lang="en-CA"/>
          </a:p>
        </p:txBody>
      </p:sp>
      <p:graphicFrame>
        <p:nvGraphicFramePr>
          <p:cNvPr id="4" name="Table 3"/>
          <p:cNvGraphicFramePr>
            <a:graphicFrameLocks noGrp="1"/>
          </p:cNvGraphicFramePr>
          <p:nvPr>
            <p:extLst>
              <p:ext uri="{D42A27DB-BD31-4B8C-83A1-F6EECF244321}">
                <p14:modId xmlns:p14="http://schemas.microsoft.com/office/powerpoint/2010/main" val="2443597490"/>
              </p:ext>
            </p:extLst>
          </p:nvPr>
        </p:nvGraphicFramePr>
        <p:xfrm>
          <a:off x="5312559" y="1271202"/>
          <a:ext cx="2495936" cy="4824798"/>
        </p:xfrm>
        <a:graphic>
          <a:graphicData uri="http://schemas.openxmlformats.org/drawingml/2006/table">
            <a:tbl>
              <a:tblPr/>
              <a:tblGrid>
                <a:gridCol w="1247968"/>
                <a:gridCol w="1247968"/>
              </a:tblGrid>
              <a:tr h="319480">
                <a:tc>
                  <a:txBody>
                    <a:bodyPr/>
                    <a:lstStyle/>
                    <a:p>
                      <a:r>
                        <a:rPr lang="en-US" sz="1600" dirty="0" smtClean="0"/>
                        <a:t>Month</a:t>
                      </a:r>
                      <a:endParaRPr lang="en-CA" sz="1600" dirty="0"/>
                    </a:p>
                  </a:txBody>
                  <a:tcPr marL="79870" marR="79870" marT="39935" marB="39935"/>
                </a:tc>
                <a:tc>
                  <a:txBody>
                    <a:bodyPr/>
                    <a:lstStyle/>
                    <a:p>
                      <a:r>
                        <a:rPr lang="en-US" sz="1600" dirty="0" smtClean="0"/>
                        <a:t>Numbers</a:t>
                      </a:r>
                      <a:endParaRPr lang="en-CA" sz="1600" dirty="0"/>
                    </a:p>
                  </a:txBody>
                  <a:tcPr marL="79870" marR="79870" marT="39935" marB="39935"/>
                </a:tc>
              </a:tr>
              <a:tr h="645615">
                <a:tc>
                  <a:txBody>
                    <a:bodyPr/>
                    <a:lstStyle/>
                    <a:p>
                      <a:pPr fontAlgn="t"/>
                      <a:r>
                        <a:rPr lang="en-CA" sz="1600" b="0" i="0" dirty="0">
                          <a:effectLst/>
                          <a:latin typeface="ubunturegular"/>
                        </a:rPr>
                        <a:t>AUGUST 2017</a:t>
                      </a:r>
                    </a:p>
                  </a:txBody>
                  <a:tcPr marL="83198" marR="83198" marT="83198" marB="83198">
                    <a:lnL>
                      <a:noFill/>
                    </a:lnL>
                    <a:lnR>
                      <a:noFill/>
                    </a:lnR>
                    <a:lnB>
                      <a:noFill/>
                    </a:lnB>
                    <a:solidFill>
                      <a:srgbClr val="F9F9F9"/>
                    </a:solidFill>
                  </a:tcPr>
                </a:tc>
                <a:tc>
                  <a:txBody>
                    <a:bodyPr/>
                    <a:lstStyle/>
                    <a:p>
                      <a:pPr fontAlgn="t"/>
                      <a:r>
                        <a:rPr lang="en-CA" sz="1600" b="0" i="0" dirty="0">
                          <a:effectLst/>
                          <a:latin typeface="ubunturegular"/>
                        </a:rPr>
                        <a:t>2734</a:t>
                      </a:r>
                    </a:p>
                  </a:txBody>
                  <a:tcPr marL="83198" marR="83198" marT="83198" marB="83198">
                    <a:lnL>
                      <a:noFill/>
                    </a:lnL>
                    <a:lnR>
                      <a:noFill/>
                    </a:lnR>
                    <a:lnB>
                      <a:noFill/>
                    </a:lnB>
                    <a:solidFill>
                      <a:srgbClr val="F9F9F9"/>
                    </a:solidFill>
                  </a:tcPr>
                </a:tc>
              </a:tr>
              <a:tr h="406005">
                <a:tc>
                  <a:txBody>
                    <a:bodyPr/>
                    <a:lstStyle/>
                    <a:p>
                      <a:pPr fontAlgn="t"/>
                      <a:r>
                        <a:rPr lang="en-CA" sz="1600" b="0" i="0" dirty="0">
                          <a:effectLst/>
                          <a:latin typeface="ubunturegular"/>
                        </a:rPr>
                        <a:t>JULY 2017</a:t>
                      </a:r>
                    </a:p>
                  </a:txBody>
                  <a:tcPr marL="83198" marR="83198" marT="83198" marB="83198">
                    <a:lnL>
                      <a:noFill/>
                    </a:lnL>
                    <a:lnR>
                      <a:noFill/>
                    </a:lnR>
                    <a:lnT>
                      <a:noFill/>
                    </a:lnT>
                    <a:lnB>
                      <a:noFill/>
                    </a:lnB>
                    <a:solidFill>
                      <a:srgbClr val="F9F9F9"/>
                    </a:solidFill>
                  </a:tcPr>
                </a:tc>
                <a:tc>
                  <a:txBody>
                    <a:bodyPr/>
                    <a:lstStyle/>
                    <a:p>
                      <a:pPr fontAlgn="t"/>
                      <a:r>
                        <a:rPr lang="en-CA" sz="1600" b="0" i="0" dirty="0">
                          <a:effectLst/>
                          <a:latin typeface="ubunturegular"/>
                        </a:rPr>
                        <a:t>1674</a:t>
                      </a:r>
                    </a:p>
                  </a:txBody>
                  <a:tcPr marL="83198" marR="83198" marT="83198" marB="83198">
                    <a:lnL>
                      <a:noFill/>
                    </a:lnL>
                    <a:lnR>
                      <a:noFill/>
                    </a:lnR>
                    <a:lnT>
                      <a:noFill/>
                    </a:lnT>
                    <a:lnB>
                      <a:noFill/>
                    </a:lnB>
                    <a:solidFill>
                      <a:srgbClr val="F9F9F9"/>
                    </a:solidFill>
                  </a:tcPr>
                </a:tc>
              </a:tr>
              <a:tr h="406005">
                <a:tc>
                  <a:txBody>
                    <a:bodyPr/>
                    <a:lstStyle/>
                    <a:p>
                      <a:pPr fontAlgn="t"/>
                      <a:r>
                        <a:rPr lang="en-CA" sz="1600" b="0" i="0" dirty="0">
                          <a:effectLst/>
                          <a:latin typeface="ubunturegular"/>
                        </a:rPr>
                        <a:t>JUNE 2017</a:t>
                      </a:r>
                    </a:p>
                  </a:txBody>
                  <a:tcPr marL="83198" marR="83198" marT="83198" marB="83198">
                    <a:lnL>
                      <a:noFill/>
                    </a:lnL>
                    <a:lnR>
                      <a:noFill/>
                    </a:lnR>
                    <a:lnT>
                      <a:noFill/>
                    </a:lnT>
                    <a:lnB>
                      <a:noFill/>
                    </a:lnB>
                    <a:solidFill>
                      <a:srgbClr val="F9F9F9"/>
                    </a:solidFill>
                  </a:tcPr>
                </a:tc>
                <a:tc>
                  <a:txBody>
                    <a:bodyPr/>
                    <a:lstStyle/>
                    <a:p>
                      <a:pPr fontAlgn="t"/>
                      <a:r>
                        <a:rPr lang="en-CA" sz="1600" b="0" i="0">
                          <a:effectLst/>
                          <a:latin typeface="ubunturegular"/>
                        </a:rPr>
                        <a:t>798</a:t>
                      </a:r>
                    </a:p>
                  </a:txBody>
                  <a:tcPr marL="83198" marR="83198" marT="83198" marB="83198">
                    <a:lnL>
                      <a:noFill/>
                    </a:lnL>
                    <a:lnR>
                      <a:noFill/>
                    </a:lnR>
                    <a:lnT>
                      <a:noFill/>
                    </a:lnT>
                    <a:lnB>
                      <a:noFill/>
                    </a:lnB>
                    <a:solidFill>
                      <a:srgbClr val="F9F9F9"/>
                    </a:solidFill>
                  </a:tcPr>
                </a:tc>
              </a:tr>
              <a:tr h="406005">
                <a:tc>
                  <a:txBody>
                    <a:bodyPr/>
                    <a:lstStyle/>
                    <a:p>
                      <a:pPr fontAlgn="t"/>
                      <a:r>
                        <a:rPr lang="en-CA" sz="1600" b="0" i="0" dirty="0">
                          <a:effectLst/>
                          <a:latin typeface="ubunturegular"/>
                        </a:rPr>
                        <a:t>MAY 2017</a:t>
                      </a:r>
                    </a:p>
                  </a:txBody>
                  <a:tcPr marL="83198" marR="83198" marT="83198" marB="83198">
                    <a:lnL>
                      <a:noFill/>
                    </a:lnL>
                    <a:lnR>
                      <a:noFill/>
                    </a:lnR>
                    <a:lnT>
                      <a:noFill/>
                    </a:lnT>
                    <a:lnB>
                      <a:noFill/>
                    </a:lnB>
                    <a:solidFill>
                      <a:srgbClr val="F9F9F9"/>
                    </a:solidFill>
                  </a:tcPr>
                </a:tc>
                <a:tc>
                  <a:txBody>
                    <a:bodyPr/>
                    <a:lstStyle/>
                    <a:p>
                      <a:pPr fontAlgn="t"/>
                      <a:r>
                        <a:rPr lang="en-CA" sz="1600" b="0" i="0" dirty="0">
                          <a:effectLst/>
                          <a:latin typeface="ubunturegular"/>
                        </a:rPr>
                        <a:t>776</a:t>
                      </a:r>
                    </a:p>
                  </a:txBody>
                  <a:tcPr marL="83198" marR="83198" marT="83198" marB="83198">
                    <a:lnL>
                      <a:noFill/>
                    </a:lnL>
                    <a:lnR>
                      <a:noFill/>
                    </a:lnR>
                    <a:lnT>
                      <a:noFill/>
                    </a:lnT>
                    <a:lnB>
                      <a:noFill/>
                    </a:lnB>
                    <a:solidFill>
                      <a:srgbClr val="F9F9F9"/>
                    </a:solidFill>
                  </a:tcPr>
                </a:tc>
              </a:tr>
              <a:tr h="406005">
                <a:tc>
                  <a:txBody>
                    <a:bodyPr/>
                    <a:lstStyle/>
                    <a:p>
                      <a:pPr fontAlgn="t"/>
                      <a:r>
                        <a:rPr lang="en-CA" sz="1600" b="0" i="0">
                          <a:effectLst/>
                          <a:latin typeface="ubunturegular"/>
                        </a:rPr>
                        <a:t>APRIL 2017</a:t>
                      </a:r>
                    </a:p>
                  </a:txBody>
                  <a:tcPr marL="83198" marR="83198" marT="83198" marB="83198">
                    <a:lnL>
                      <a:noFill/>
                    </a:lnL>
                    <a:lnR>
                      <a:noFill/>
                    </a:lnR>
                    <a:lnT>
                      <a:noFill/>
                    </a:lnT>
                    <a:lnB>
                      <a:noFill/>
                    </a:lnB>
                    <a:solidFill>
                      <a:srgbClr val="F9F9F9"/>
                    </a:solidFill>
                  </a:tcPr>
                </a:tc>
                <a:tc>
                  <a:txBody>
                    <a:bodyPr/>
                    <a:lstStyle/>
                    <a:p>
                      <a:pPr fontAlgn="t"/>
                      <a:r>
                        <a:rPr lang="en-CA" sz="1600" b="0" i="0">
                          <a:effectLst/>
                          <a:latin typeface="ubunturegular"/>
                        </a:rPr>
                        <a:t>720</a:t>
                      </a:r>
                    </a:p>
                  </a:txBody>
                  <a:tcPr marL="83198" marR="83198" marT="83198" marB="83198">
                    <a:lnL>
                      <a:noFill/>
                    </a:lnL>
                    <a:lnR>
                      <a:noFill/>
                    </a:lnR>
                    <a:lnT>
                      <a:noFill/>
                    </a:lnT>
                    <a:lnB>
                      <a:noFill/>
                    </a:lnB>
                    <a:solidFill>
                      <a:srgbClr val="F9F9F9"/>
                    </a:solidFill>
                  </a:tcPr>
                </a:tc>
              </a:tr>
              <a:tr h="645615">
                <a:tc>
                  <a:txBody>
                    <a:bodyPr/>
                    <a:lstStyle/>
                    <a:p>
                      <a:pPr fontAlgn="t"/>
                      <a:r>
                        <a:rPr lang="en-CA" sz="1600" b="0" i="0">
                          <a:effectLst/>
                          <a:latin typeface="ubunturegular"/>
                        </a:rPr>
                        <a:t>MARCH 2017</a:t>
                      </a:r>
                    </a:p>
                  </a:txBody>
                  <a:tcPr marL="83198" marR="83198" marT="83198" marB="83198">
                    <a:lnL>
                      <a:noFill/>
                    </a:lnL>
                    <a:lnR>
                      <a:noFill/>
                    </a:lnR>
                    <a:lnT>
                      <a:noFill/>
                    </a:lnT>
                    <a:lnB>
                      <a:noFill/>
                    </a:lnB>
                    <a:solidFill>
                      <a:srgbClr val="F9F9F9"/>
                    </a:solidFill>
                  </a:tcPr>
                </a:tc>
                <a:tc>
                  <a:txBody>
                    <a:bodyPr/>
                    <a:lstStyle/>
                    <a:p>
                      <a:pPr fontAlgn="t"/>
                      <a:r>
                        <a:rPr lang="en-CA" sz="1600" b="0" i="0">
                          <a:effectLst/>
                          <a:latin typeface="ubunturegular"/>
                        </a:rPr>
                        <a:t>793</a:t>
                      </a:r>
                    </a:p>
                  </a:txBody>
                  <a:tcPr marL="83198" marR="83198" marT="83198" marB="83198">
                    <a:lnL>
                      <a:noFill/>
                    </a:lnL>
                    <a:lnR>
                      <a:noFill/>
                    </a:lnR>
                    <a:lnT>
                      <a:noFill/>
                    </a:lnT>
                    <a:lnB>
                      <a:noFill/>
                    </a:lnB>
                    <a:solidFill>
                      <a:srgbClr val="F9F9F9"/>
                    </a:solidFill>
                  </a:tcPr>
                </a:tc>
              </a:tr>
              <a:tr h="645615">
                <a:tc>
                  <a:txBody>
                    <a:bodyPr/>
                    <a:lstStyle/>
                    <a:p>
                      <a:pPr fontAlgn="t"/>
                      <a:r>
                        <a:rPr lang="en-CA" sz="1600" b="0" i="0">
                          <a:effectLst/>
                          <a:latin typeface="ubunturegular"/>
                        </a:rPr>
                        <a:t>FEBRUARY 2017</a:t>
                      </a:r>
                    </a:p>
                  </a:txBody>
                  <a:tcPr marL="83198" marR="83198" marT="83198" marB="83198">
                    <a:lnL>
                      <a:noFill/>
                    </a:lnL>
                    <a:lnR>
                      <a:noFill/>
                    </a:lnR>
                    <a:lnT>
                      <a:noFill/>
                    </a:lnT>
                    <a:lnB>
                      <a:noFill/>
                    </a:lnB>
                    <a:solidFill>
                      <a:srgbClr val="F9F9F9"/>
                    </a:solidFill>
                  </a:tcPr>
                </a:tc>
                <a:tc>
                  <a:txBody>
                    <a:bodyPr/>
                    <a:lstStyle/>
                    <a:p>
                      <a:pPr fontAlgn="t"/>
                      <a:r>
                        <a:rPr lang="en-CA" sz="1600" b="0" i="0">
                          <a:effectLst/>
                          <a:latin typeface="ubunturegular"/>
                        </a:rPr>
                        <a:t>329</a:t>
                      </a:r>
                    </a:p>
                  </a:txBody>
                  <a:tcPr marL="83198" marR="83198" marT="83198" marB="83198">
                    <a:lnL>
                      <a:noFill/>
                    </a:lnL>
                    <a:lnR>
                      <a:noFill/>
                    </a:lnR>
                    <a:lnT>
                      <a:noFill/>
                    </a:lnT>
                    <a:lnB>
                      <a:noFill/>
                    </a:lnB>
                    <a:solidFill>
                      <a:srgbClr val="F9F9F9"/>
                    </a:solidFill>
                  </a:tcPr>
                </a:tc>
              </a:tr>
              <a:tr h="645615">
                <a:tc>
                  <a:txBody>
                    <a:bodyPr/>
                    <a:lstStyle/>
                    <a:p>
                      <a:pPr fontAlgn="t"/>
                      <a:r>
                        <a:rPr lang="en-CA" sz="1600" b="0" i="0" dirty="0">
                          <a:effectLst/>
                          <a:latin typeface="ubunturegular"/>
                        </a:rPr>
                        <a:t>JANUARY 2017</a:t>
                      </a:r>
                    </a:p>
                  </a:txBody>
                  <a:tcPr marL="83198" marR="83198" marT="83198" marB="83198">
                    <a:lnL>
                      <a:noFill/>
                    </a:lnL>
                    <a:lnR>
                      <a:noFill/>
                    </a:lnR>
                    <a:lnT>
                      <a:noFill/>
                    </a:lnT>
                    <a:lnB>
                      <a:noFill/>
                    </a:lnB>
                    <a:solidFill>
                      <a:srgbClr val="F9F9F9"/>
                    </a:solidFill>
                  </a:tcPr>
                </a:tc>
                <a:tc>
                  <a:txBody>
                    <a:bodyPr/>
                    <a:lstStyle/>
                    <a:p>
                      <a:pPr fontAlgn="t"/>
                      <a:r>
                        <a:rPr lang="en-CA" sz="1600" b="0" i="0" dirty="0">
                          <a:effectLst/>
                          <a:latin typeface="ubunturegular"/>
                        </a:rPr>
                        <a:t>299</a:t>
                      </a:r>
                    </a:p>
                  </a:txBody>
                  <a:tcPr marL="83198" marR="83198" marT="83198" marB="83198">
                    <a:lnL>
                      <a:noFill/>
                    </a:lnL>
                    <a:lnR>
                      <a:noFill/>
                    </a:lnR>
                    <a:lnT>
                      <a:noFill/>
                    </a:lnT>
                    <a:lnB>
                      <a:noFill/>
                    </a:lnB>
                    <a:solidFill>
                      <a:srgbClr val="F9F9F9"/>
                    </a:solidFill>
                  </a:tcPr>
                </a:tc>
              </a:tr>
            </a:tbl>
          </a:graphicData>
        </a:graphic>
      </p:graphicFrame>
      <p:sp>
        <p:nvSpPr>
          <p:cNvPr id="5" name="TextBox 4"/>
          <p:cNvSpPr txBox="1"/>
          <p:nvPr/>
        </p:nvSpPr>
        <p:spPr>
          <a:xfrm>
            <a:off x="4961021" y="6172200"/>
            <a:ext cx="3352800" cy="984885"/>
          </a:xfrm>
          <a:prstGeom prst="rect">
            <a:avLst/>
          </a:prstGeom>
          <a:noFill/>
        </p:spPr>
        <p:txBody>
          <a:bodyPr wrap="square" rtlCol="0">
            <a:spAutoFit/>
          </a:bodyPr>
          <a:lstStyle/>
          <a:p>
            <a:r>
              <a:rPr lang="en-CA" sz="1000" dirty="0"/>
              <a:t>http://www.ciusss-centreouestmtl.gouv.qc.ca/en/ciusss-west-central-montreal/media/praida-2017/#</a:t>
            </a:r>
            <a:r>
              <a:rPr lang="en-CA" sz="1000" dirty="0" smtClean="0"/>
              <a:t>c46992</a:t>
            </a:r>
          </a:p>
          <a:p>
            <a:r>
              <a:rPr lang="fr-CA" altLang="en-US" sz="1000" dirty="0"/>
              <a:t>http://video.newsserve.net/700/v/20170804/1708040105-Haitian-Refugees-Flee-to-Canada-Avoiding.jpg</a:t>
            </a:r>
          </a:p>
          <a:p>
            <a:endParaRPr lang="en-CA" dirty="0"/>
          </a:p>
        </p:txBody>
      </p:sp>
      <p:pic>
        <p:nvPicPr>
          <p:cNvPr id="8" name="Picture 2" descr="http://video.newsserve.net/700/v/20170804/1708040105-Haitian-Refugees-Flee-to-Canada-Avoid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648200"/>
            <a:ext cx="3001963" cy="168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4290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idx="4294967295"/>
          </p:nvPr>
        </p:nvSpPr>
        <p:spPr>
          <a:xfrm>
            <a:off x="0" y="228600"/>
            <a:ext cx="8229600" cy="1143000"/>
          </a:xfrm>
        </p:spPr>
        <p:txBody>
          <a:bodyPr>
            <a:normAutofit fontScale="90000"/>
          </a:bodyPr>
          <a:lstStyle/>
          <a:p>
            <a:pPr algn="l" eaLnBrk="1" hangingPunct="1"/>
            <a:r>
              <a:rPr lang="en-US" altLang="en-US" sz="4000" b="1" dirty="0" smtClean="0">
                <a:ea typeface="ＭＳ Ｐゴシック" pitchFamily="34" charset="-128"/>
              </a:rPr>
              <a:t>Claiming refugee status is a long process…</a:t>
            </a:r>
            <a:endParaRPr lang="en-CA" altLang="en-US" sz="4000" b="1" dirty="0" smtClean="0">
              <a:ea typeface="ＭＳ Ｐゴシック" pitchFamily="34" charset="-128"/>
            </a:endParaRPr>
          </a:p>
        </p:txBody>
      </p:sp>
      <p:sp>
        <p:nvSpPr>
          <p:cNvPr id="16387" name="AutoShape 4"/>
          <p:cNvSpPr>
            <a:spLocks noChangeArrowheads="1"/>
          </p:cNvSpPr>
          <p:nvPr/>
        </p:nvSpPr>
        <p:spPr bwMode="auto">
          <a:xfrm>
            <a:off x="603250" y="5032375"/>
            <a:ext cx="8388350" cy="1368425"/>
          </a:xfrm>
          <a:prstGeom prst="rightArrow">
            <a:avLst>
              <a:gd name="adj1" fmla="val 50000"/>
              <a:gd name="adj2" fmla="val 153248"/>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388" name="Text Box 5"/>
          <p:cNvSpPr txBox="1">
            <a:spLocks noChangeArrowheads="1"/>
          </p:cNvSpPr>
          <p:nvPr/>
        </p:nvSpPr>
        <p:spPr bwMode="auto">
          <a:xfrm rot="-8472887">
            <a:off x="1984375" y="1025525"/>
            <a:ext cx="552450" cy="468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2400" b="1"/>
              <a:t>Presentation at local CIC office</a:t>
            </a:r>
            <a:endParaRPr lang="en-CA" altLang="en-US" sz="2400" b="1"/>
          </a:p>
        </p:txBody>
      </p:sp>
      <p:sp>
        <p:nvSpPr>
          <p:cNvPr id="16389" name="Text Box 7"/>
          <p:cNvSpPr txBox="1">
            <a:spLocks noChangeArrowheads="1"/>
          </p:cNvSpPr>
          <p:nvPr/>
        </p:nvSpPr>
        <p:spPr bwMode="auto">
          <a:xfrm rot="-8472887">
            <a:off x="2606675" y="2838450"/>
            <a:ext cx="552450"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2400" b="1"/>
              <a:t>Interview</a:t>
            </a:r>
            <a:endParaRPr lang="en-CA" altLang="en-US" sz="2400" b="1"/>
          </a:p>
        </p:txBody>
      </p:sp>
      <p:sp>
        <p:nvSpPr>
          <p:cNvPr id="16390" name="Text Box 8"/>
          <p:cNvSpPr txBox="1">
            <a:spLocks noChangeArrowheads="1"/>
          </p:cNvSpPr>
          <p:nvPr/>
        </p:nvSpPr>
        <p:spPr bwMode="auto">
          <a:xfrm rot="-8472887">
            <a:off x="4664075" y="777875"/>
            <a:ext cx="922338" cy="505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2400" b="1" dirty="0"/>
              <a:t>Immigration and refugee Board                    </a:t>
            </a:r>
          </a:p>
          <a:p>
            <a:pPr eaLnBrk="1" hangingPunct="1"/>
            <a:r>
              <a:rPr lang="en-US" altLang="en-US" sz="2400" b="1" dirty="0"/>
              <a:t>   (6 </a:t>
            </a:r>
            <a:r>
              <a:rPr lang="en-US" altLang="en-US" sz="2400" b="1" dirty="0" err="1"/>
              <a:t>wks</a:t>
            </a:r>
            <a:r>
              <a:rPr lang="en-US" altLang="en-US" sz="2400" b="1" dirty="0"/>
              <a:t> to 1 </a:t>
            </a:r>
            <a:r>
              <a:rPr lang="en-US" altLang="en-US" sz="2400" b="1" dirty="0" err="1"/>
              <a:t>yr</a:t>
            </a:r>
            <a:r>
              <a:rPr lang="en-US" altLang="en-US" sz="2400" b="1" dirty="0"/>
              <a:t>)</a:t>
            </a:r>
            <a:endParaRPr lang="en-CA" altLang="en-US" sz="2400" b="1" dirty="0"/>
          </a:p>
        </p:txBody>
      </p:sp>
      <p:sp>
        <p:nvSpPr>
          <p:cNvPr id="16391" name="Text Box 9"/>
          <p:cNvSpPr txBox="1">
            <a:spLocks noChangeArrowheads="1"/>
          </p:cNvSpPr>
          <p:nvPr/>
        </p:nvSpPr>
        <p:spPr bwMode="auto">
          <a:xfrm rot="-8472887">
            <a:off x="6126163" y="1819275"/>
            <a:ext cx="554037"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2400" b="1"/>
              <a:t>Hearing (1-4 yrs)</a:t>
            </a:r>
            <a:endParaRPr lang="en-CA" altLang="en-US" sz="2400" b="1"/>
          </a:p>
        </p:txBody>
      </p:sp>
    </p:spTree>
    <p:extLst>
      <p:ext uri="{BB962C8B-B14F-4D97-AF65-F5344CB8AC3E}">
        <p14:creationId xmlns:p14="http://schemas.microsoft.com/office/powerpoint/2010/main" val="1577871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8200" y="5029200"/>
            <a:ext cx="8229600" cy="1143000"/>
          </a:xfrm>
        </p:spPr>
        <p:txBody>
          <a:bodyPr/>
          <a:lstStyle/>
          <a:p>
            <a:pPr algn="r" eaLnBrk="1" hangingPunct="1"/>
            <a:r>
              <a:rPr lang="en-US" altLang="en-US" sz="3600" b="1" smtClean="0">
                <a:solidFill>
                  <a:schemeClr val="bg1"/>
                </a:solidFill>
                <a:ea typeface="ＭＳ Ｐゴシック" pitchFamily="34" charset="-128"/>
              </a:rPr>
              <a:t>…</a:t>
            </a:r>
            <a:r>
              <a:rPr lang="en-US" altLang="en-US" sz="4000" b="1" smtClean="0">
                <a:solidFill>
                  <a:schemeClr val="bg1"/>
                </a:solidFill>
                <a:ea typeface="ＭＳ Ｐゴシック" pitchFamily="34" charset="-128"/>
              </a:rPr>
              <a:t>with an uncertain outcome</a:t>
            </a:r>
            <a:endParaRPr lang="en-CA" altLang="en-US" sz="4000" b="1" smtClean="0">
              <a:solidFill>
                <a:schemeClr val="bg1"/>
              </a:solidFill>
              <a:ea typeface="ＭＳ Ｐゴシック" pitchFamily="34" charset="-128"/>
            </a:endParaRPr>
          </a:p>
        </p:txBody>
      </p:sp>
      <p:sp>
        <p:nvSpPr>
          <p:cNvPr id="17411" name="Text Box 4"/>
          <p:cNvSpPr txBox="1">
            <a:spLocks noChangeArrowheads="1"/>
          </p:cNvSpPr>
          <p:nvPr/>
        </p:nvSpPr>
        <p:spPr bwMode="auto">
          <a:xfrm>
            <a:off x="3717925" y="62976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latin typeface="Garamond" pitchFamily="18" charset="0"/>
            </a:endParaRPr>
          </a:p>
        </p:txBody>
      </p:sp>
      <p:sp>
        <p:nvSpPr>
          <p:cNvPr id="17412" name="TextBox 4"/>
          <p:cNvSpPr txBox="1">
            <a:spLocks noChangeArrowheads="1"/>
          </p:cNvSpPr>
          <p:nvPr/>
        </p:nvSpPr>
        <p:spPr bwMode="auto">
          <a:xfrm>
            <a:off x="8326438" y="6638925"/>
            <a:ext cx="8540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r>
              <a:rPr lang="en-US" altLang="en-US" sz="1000">
                <a:solidFill>
                  <a:schemeClr val="bg1"/>
                </a:solidFill>
              </a:rPr>
              <a:t>iStockphoto</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9" y="536574"/>
            <a:ext cx="7412567" cy="555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49634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188</TotalTime>
  <Words>2609</Words>
  <Application>Microsoft Office PowerPoint</Application>
  <PresentationFormat>On-screen Show (4:3)</PresentationFormat>
  <Paragraphs>354</Paragraphs>
  <Slides>31</Slides>
  <Notes>17</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Adjacency</vt:lpstr>
      <vt:lpstr>Refugees, Refugee Claimants and Access to Care </vt:lpstr>
      <vt:lpstr>Outline</vt:lpstr>
      <vt:lpstr>Immigration categories</vt:lpstr>
      <vt:lpstr>Displaced persons</vt:lpstr>
      <vt:lpstr>PowerPoint Presentation</vt:lpstr>
      <vt:lpstr>Forced Migration</vt:lpstr>
      <vt:lpstr>New Refugee Claimants, Quebec 2017</vt:lpstr>
      <vt:lpstr>Claiming refugee status is a long process…</vt:lpstr>
      <vt:lpstr>…with an uncertain outcome</vt:lpstr>
      <vt:lpstr>Challenges to accessing healthcare</vt:lpstr>
      <vt:lpstr>Intrinsic barriers to care for children and youth new to Canada</vt:lpstr>
      <vt:lpstr>Extrinsic barriers to care for children and youth new to Canada</vt:lpstr>
      <vt:lpstr>What about health insurance? </vt:lpstr>
      <vt:lpstr>PowerPoint Presentation</vt:lpstr>
      <vt:lpstr>Interim Federal Health Program (IFHP)</vt:lpstr>
      <vt:lpstr>Health Insurance</vt:lpstr>
      <vt:lpstr>Barriers to Health Care: IFHP</vt:lpstr>
      <vt:lpstr>PowerPoint Presentation</vt:lpstr>
      <vt:lpstr>Health issues</vt:lpstr>
      <vt:lpstr>Health Consequences of Forced Migration </vt:lpstr>
      <vt:lpstr>Children in Multicultural Clinic</vt:lpstr>
      <vt:lpstr>Proposed solutions</vt:lpstr>
      <vt:lpstr>Breaking down barriers</vt:lpstr>
      <vt:lpstr>Breaking down barriers</vt:lpstr>
      <vt:lpstr>Breaking down barriers</vt:lpstr>
      <vt:lpstr>Caring for Kids New to Canada</vt:lpstr>
      <vt:lpstr>PowerPoint Presentation</vt:lpstr>
      <vt:lpstr>Resources</vt:lpstr>
      <vt:lpstr>Children’s Without Borders</vt:lpstr>
      <vt:lpstr>PowerPoint Presentation</vt:lpstr>
      <vt:lpstr>Acknowledgements</vt:lpstr>
    </vt:vector>
  </TitlesOfParts>
  <Company>MUHC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does culture influence  health care and health outcomes?</dc:title>
  <dc:creator>Reviewer</dc:creator>
  <cp:lastModifiedBy>MARIE SERDYNSKA</cp:lastModifiedBy>
  <cp:revision>33</cp:revision>
  <dcterms:created xsi:type="dcterms:W3CDTF">2017-04-18T15:20:53Z</dcterms:created>
  <dcterms:modified xsi:type="dcterms:W3CDTF">2017-12-05T21:21:56Z</dcterms:modified>
</cp:coreProperties>
</file>