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77" r:id="rId3"/>
    <p:sldId id="276" r:id="rId4"/>
    <p:sldId id="259" r:id="rId5"/>
    <p:sldId id="274" r:id="rId6"/>
    <p:sldId id="261" r:id="rId7"/>
    <p:sldId id="262" r:id="rId8"/>
    <p:sldId id="265" r:id="rId9"/>
    <p:sldId id="267" r:id="rId10"/>
    <p:sldId id="268" r:id="rId11"/>
    <p:sldId id="275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35684B-6B41-4CDF-A8E9-5560AE5B825F}">
          <p14:sldIdLst>
            <p14:sldId id="258"/>
            <p14:sldId id="277"/>
            <p14:sldId id="276"/>
            <p14:sldId id="259"/>
            <p14:sldId id="274"/>
            <p14:sldId id="261"/>
            <p14:sldId id="262"/>
            <p14:sldId id="265"/>
            <p14:sldId id="267"/>
            <p14:sldId id="268"/>
            <p14:sldId id="275"/>
            <p14:sldId id="270"/>
            <p14:sldId id="271"/>
            <p14:sldId id="2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Serdynsk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76D1-C960-164A-96E8-E3E8CEE4586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7F8E-6E1E-B94E-9118-E0994A09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7F8E-6E1E-B94E-9118-E0994A098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8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Cree dialects Atikamekw</a:t>
            </a:r>
            <a:r>
              <a:rPr lang="en-US" dirty="0" smtClean="0"/>
              <a:t>, Montagnais Innu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7F8E-6E1E-B94E-9118-E0994A0989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Translations of In house documents preferred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7F8E-6E1E-B94E-9118-E0994A0989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Patients/families were happy to have information on H1N1 in Tamil, Spanish and Chinese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7F8E-6E1E-B94E-9118-E0994A0989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7F8E-6E1E-B94E-9118-E0994A0989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5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9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2659-9509-F841-84F8-9F7C2721411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7C63-468A-8742-823D-18CB640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edlineplus.gov/languages/languages.html" TargetMode="External"/><Relationship Id="rId13" Type="http://schemas.openxmlformats.org/officeDocument/2006/relationships/hyperlink" Target="http://www.camh.ca/en/hospital/health_information/Pages/information_in_other_languages.aspx" TargetMode="External"/><Relationship Id="rId3" Type="http://schemas.openxmlformats.org/officeDocument/2006/relationships/hyperlink" Target="http://www.aboutkidshealth.ca/En/HealthAZ/Multilingual/Pages/home.aspx" TargetMode="External"/><Relationship Id="rId7" Type="http://schemas.openxmlformats.org/officeDocument/2006/relationships/hyperlink" Target="http://inuithealthmatters.aboutkidshealth.ca/" TargetMode="External"/><Relationship Id="rId12" Type="http://schemas.openxmlformats.org/officeDocument/2006/relationships/hyperlink" Target="https://www.rch.org.au/immigranthealth/translated/Translated_resour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hnomed.org/patient-education" TargetMode="External"/><Relationship Id="rId11" Type="http://schemas.openxmlformats.org/officeDocument/2006/relationships/hyperlink" Target="https://www.unicef.org.uk/babyfriendly/baby-friendly-resources/" TargetMode="External"/><Relationship Id="rId5" Type="http://schemas.openxmlformats.org/officeDocument/2006/relationships/hyperlink" Target="http://www.creehealth.org/cree-translations" TargetMode="External"/><Relationship Id="rId10" Type="http://schemas.openxmlformats.org/officeDocument/2006/relationships/hyperlink" Target="http://webarchive.nationalarchives.gov.uk/20130105192116/http:/www.dh.gov.uk/en/Publicationsandstatistics/Publications/PublicationsPolicyAndGuidance/DH_4073230" TargetMode="External"/><Relationship Id="rId4" Type="http://schemas.openxmlformats.org/officeDocument/2006/relationships/hyperlink" Target="http://www.amaze.org.au/discover/about-autism-spectrum-disorder/resources/" TargetMode="External"/><Relationship Id="rId9" Type="http://schemas.openxmlformats.org/officeDocument/2006/relationships/hyperlink" Target="https://medlineplus.gov/africanamericanhealth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13793"/>
            <a:ext cx="7772400" cy="202639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		Access to Language and Health Literacy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/>
              <a:t>Options available to meet the language needs of recent arrivals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other </a:t>
            </a:r>
            <a:r>
              <a:rPr lang="en-US" sz="2000" dirty="0"/>
              <a:t>minority language </a:t>
            </a:r>
            <a:r>
              <a:rPr lang="en-US" sz="2000" dirty="0" smtClean="0"/>
              <a:t>speakers at MUHC . </a:t>
            </a:r>
            <a:r>
              <a:rPr lang="en-US" sz="2000" dirty="0"/>
              <a:t>Identification of gaps in services  </a:t>
            </a:r>
            <a:br>
              <a:rPr lang="en-US" sz="20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Marie </a:t>
            </a:r>
            <a:r>
              <a:rPr lang="en-US" sz="1600" dirty="0" err="1" smtClean="0"/>
              <a:t>Serdynska</a:t>
            </a:r>
            <a:r>
              <a:rPr lang="en-US" sz="1600" dirty="0" smtClean="0"/>
              <a:t>, Coordinator,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Sociocultural Consultation and Interpretation Services – SCIS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Services de consultation </a:t>
            </a:r>
            <a:r>
              <a:rPr lang="en-US" sz="1600" dirty="0" err="1" smtClean="0"/>
              <a:t>Socioculturelle</a:t>
            </a:r>
            <a:r>
              <a:rPr lang="en-US" sz="1600" dirty="0" smtClean="0"/>
              <a:t> et </a:t>
            </a:r>
            <a:r>
              <a:rPr lang="en-US" sz="1600" dirty="0" err="1" smtClean="0"/>
              <a:t>d’interprétariat</a:t>
            </a:r>
            <a:r>
              <a:rPr lang="en-US" sz="1600" dirty="0" smtClean="0"/>
              <a:t> – SCSI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MCH, MUHC -  HM</a:t>
            </a:r>
            <a:r>
              <a:rPr lang="en-US" sz="1400" dirty="0" smtClean="0">
                <a:latin typeface="Arial"/>
                <a:cs typeface="Arial"/>
              </a:rPr>
              <a:t>É, CUSM</a:t>
            </a:r>
          </a:p>
          <a:p>
            <a:r>
              <a:rPr lang="en-US" sz="1400" dirty="0" smtClean="0">
                <a:latin typeface="Arial"/>
                <a:cs typeface="Arial"/>
              </a:rPr>
              <a:t>Member HPH International Network, Migration, Equity and Diversity </a:t>
            </a:r>
            <a:r>
              <a:rPr lang="en-US" sz="1400" dirty="0">
                <a:latin typeface="Arial"/>
                <a:cs typeface="Arial"/>
              </a:rPr>
              <a:t>Task Force </a:t>
            </a:r>
            <a:r>
              <a:rPr lang="en-US" sz="1400" dirty="0" err="1" smtClean="0">
                <a:latin typeface="Arial"/>
                <a:cs typeface="Arial"/>
              </a:rPr>
              <a:t>membre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groupe</a:t>
            </a:r>
            <a:r>
              <a:rPr lang="en-US" sz="1400" dirty="0" smtClean="0">
                <a:latin typeface="Arial"/>
                <a:cs typeface="Arial"/>
              </a:rPr>
              <a:t> de travail </a:t>
            </a:r>
            <a:r>
              <a:rPr lang="en-US" sz="1400" dirty="0" err="1" smtClean="0">
                <a:latin typeface="Arial"/>
                <a:cs typeface="Arial"/>
              </a:rPr>
              <a:t>sur</a:t>
            </a:r>
            <a:r>
              <a:rPr lang="en-US" sz="1400" dirty="0" smtClean="0">
                <a:latin typeface="Arial"/>
                <a:cs typeface="Arial"/>
              </a:rPr>
              <a:t> Migration, </a:t>
            </a:r>
            <a:r>
              <a:rPr lang="en-US" sz="1400" dirty="0" err="1" smtClean="0">
                <a:latin typeface="Arial"/>
                <a:cs typeface="Arial"/>
              </a:rPr>
              <a:t>Equité</a:t>
            </a:r>
            <a:r>
              <a:rPr lang="en-US" sz="1400" dirty="0" smtClean="0">
                <a:latin typeface="Arial"/>
                <a:cs typeface="Arial"/>
              </a:rPr>
              <a:t> et </a:t>
            </a:r>
            <a:r>
              <a:rPr lang="en-US" sz="1400" dirty="0" err="1" smtClean="0">
                <a:latin typeface="Arial"/>
                <a:cs typeface="Arial"/>
              </a:rPr>
              <a:t>Diversité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>
                <a:latin typeface="Arial"/>
                <a:cs typeface="Arial"/>
              </a:rPr>
              <a:t>MED) </a:t>
            </a:r>
            <a:endParaRPr lang="en-US" sz="14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5" y="339634"/>
            <a:ext cx="3044145" cy="71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language </a:t>
            </a:r>
            <a:r>
              <a:rPr lang="en-US" sz="2400" dirty="0"/>
              <a:t>m</a:t>
            </a:r>
            <a:r>
              <a:rPr lang="en-US" sz="2400" dirty="0" smtClean="0"/>
              <a:t>other tongue spoken at at Home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1 in 4 Canadians speak another language at home</a:t>
            </a:r>
          </a:p>
          <a:p>
            <a:r>
              <a:rPr lang="en-US" sz="1800" dirty="0" smtClean="0"/>
              <a:t>28% speak only their mother tongue at home</a:t>
            </a:r>
          </a:p>
          <a:p>
            <a:r>
              <a:rPr lang="en-US" sz="1800" dirty="0" smtClean="0"/>
              <a:t>Includes Indigenous as well as Immigrant languages</a:t>
            </a:r>
          </a:p>
          <a:p>
            <a:r>
              <a:rPr lang="en-US" sz="1800" dirty="0" smtClean="0"/>
              <a:t>Indigenous : Cree most spoken at home  across Canada (different dialects) 83,985</a:t>
            </a:r>
          </a:p>
          <a:p>
            <a:r>
              <a:rPr lang="en-US" sz="1800" dirty="0" smtClean="0"/>
              <a:t>Followed by Inuktitut 39,025</a:t>
            </a:r>
          </a:p>
          <a:p>
            <a:r>
              <a:rPr lang="en-US" sz="1800" dirty="0" smtClean="0"/>
              <a:t>Mandarin most spoken non official  language in Canada</a:t>
            </a:r>
          </a:p>
          <a:p>
            <a:r>
              <a:rPr lang="en-US" sz="1800" dirty="0" smtClean="0"/>
              <a:t>Arabic most spoken language at home in Quebec</a:t>
            </a:r>
          </a:p>
          <a:p>
            <a:r>
              <a:rPr lang="en-US" sz="1800" dirty="0" smtClean="0"/>
              <a:t>Mandarin in top five in Quebec</a:t>
            </a:r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400" dirty="0" smtClean="0"/>
              <a:t>Preliminary date census 2016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88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32" y="33392"/>
            <a:ext cx="8362675" cy="394549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Multiple Language and Cultural  Health Education </a:t>
            </a:r>
            <a:r>
              <a:rPr lang="en-US" sz="2000" dirty="0" smtClean="0"/>
              <a:t>Sites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09937"/>
              </p:ext>
            </p:extLst>
          </p:nvPr>
        </p:nvGraphicFramePr>
        <p:xfrm>
          <a:off x="388293" y="470748"/>
          <a:ext cx="8441214" cy="627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885"/>
                <a:gridCol w="2012179"/>
                <a:gridCol w="4224150"/>
              </a:tblGrid>
              <a:tr h="610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/>
                        <a:t>Aboutkidshealth</a:t>
                      </a:r>
                      <a:r>
                        <a:rPr lang="en-US" sz="1800" b="0" dirty="0" smtClean="0"/>
                        <a:t> 				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Pediatrics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hlinkClick r:id="rId3"/>
                        </a:rPr>
                        <a:t>http://www.aboutkidshealth.ca/En/HealthAZ/Multilingual/Pages/home.aspx</a:t>
                      </a:r>
                      <a:endParaRPr lang="en-US" sz="1100" b="0" dirty="0"/>
                    </a:p>
                  </a:txBody>
                  <a:tcPr/>
                </a:tc>
              </a:tr>
              <a:tr h="5443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Amaze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Autism	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4"/>
                        </a:rPr>
                        <a:t>http://www.amaze.org.au/discover/about-autism-spectrum-disorder/resources/</a:t>
                      </a:r>
                      <a:endParaRPr lang="en-US" sz="1100" dirty="0" smtClean="0"/>
                    </a:p>
                    <a:p>
                      <a:endParaRPr lang="en-US" sz="1100" dirty="0" smtClean="0"/>
                    </a:p>
                  </a:txBody>
                  <a:tcPr/>
                </a:tc>
              </a:tr>
              <a:tr h="585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Cree Health Board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http://www.creehealth.org/cree-translations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2393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Ethnomed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	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http://ethnomed.org/patient-education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08783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Inuithealthmatters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Pregnancy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http://inuithealthmatters.aboutkidshealth.ca/</a:t>
                      </a:r>
                      <a:endPara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</a:txBody>
                  <a:tcPr/>
                </a:tc>
              </a:tr>
              <a:tr h="407026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Medline Plus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https://medlineplus.gov/languages/languages.html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5523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Medline Plus			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African Americans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https://medlineplus.gov/africanamericanhealth.html</a:t>
                      </a:r>
                      <a:endParaRPr kumimoji="0" lang="en-US" sz="11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305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DH (UK)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Emergency Phrases			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http://webarchive.nationalarchives.gov.uk/20130105192116/http://www.dh.gov.uk/en/Publicationsandstatistics/Publications/PublicationsPolicyAndGuidance/DH_4073230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8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Unicef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(UK)		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Baby Friendly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https://www.unicef.org.uk/babyfriendly/baby-friendly-resources</a:t>
                      </a:r>
                      <a:endParaRPr lang="en-US" sz="1050" dirty="0"/>
                    </a:p>
                  </a:txBody>
                  <a:tcPr/>
                </a:tc>
              </a:tr>
              <a:tr h="348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RCH (AUS)						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https://www.rch.org.au/immigranthealth/translated/Translated_resources</a:t>
                      </a:r>
                      <a:endParaRPr lang="en-US" sz="1050" dirty="0"/>
                    </a:p>
                  </a:txBody>
                  <a:tcPr/>
                </a:tc>
              </a:tr>
              <a:tr h="348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Mental Health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hlinkClick r:id="rId13"/>
                        </a:rPr>
                        <a:t>http://www.camh.ca/en/hospital/health_information/Pages/information_in_other_languages.aspx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7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Importance of Language and Cultural Intervention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Clinicians must address cultural and language barriers from the start: Which language are you most comfortable speaking? </a:t>
            </a:r>
            <a:endParaRPr lang="en-US" sz="1300" dirty="0" smtClean="0"/>
          </a:p>
          <a:p>
            <a:endParaRPr lang="en-US" sz="1800" dirty="0"/>
          </a:p>
          <a:p>
            <a:r>
              <a:rPr lang="en-US" sz="1800" dirty="0" smtClean="0"/>
              <a:t>More face to face interaction</a:t>
            </a:r>
          </a:p>
          <a:p>
            <a:endParaRPr lang="en-US" sz="1800" dirty="0"/>
          </a:p>
          <a:p>
            <a:r>
              <a:rPr lang="en-US" sz="1800" dirty="0" smtClean="0"/>
              <a:t>Avoid over reliance on written information and assessments unless in mother tongue</a:t>
            </a:r>
          </a:p>
          <a:p>
            <a:endParaRPr lang="en-US" sz="1800" dirty="0"/>
          </a:p>
          <a:p>
            <a:r>
              <a:rPr lang="en-US" sz="1800" dirty="0" smtClean="0"/>
              <a:t>More critical medical errors made in diagnosis with other language speakers</a:t>
            </a:r>
          </a:p>
          <a:p>
            <a:endParaRPr lang="en-US" sz="1800" dirty="0"/>
          </a:p>
          <a:p>
            <a:r>
              <a:rPr lang="en-US" sz="1800" dirty="0" smtClean="0"/>
              <a:t>Cultural frames of reference are different</a:t>
            </a:r>
          </a:p>
          <a:p>
            <a:endParaRPr lang="en-US" sz="1800" dirty="0"/>
          </a:p>
          <a:p>
            <a:r>
              <a:rPr lang="en-US" sz="1800" dirty="0" smtClean="0"/>
              <a:t>Language discrepancies can result in increased psychological stress, hampering communication </a:t>
            </a:r>
            <a:endParaRPr lang="en-US" sz="1300" dirty="0" smtClean="0"/>
          </a:p>
          <a:p>
            <a:endParaRPr lang="en-US" sz="1800" dirty="0"/>
          </a:p>
          <a:p>
            <a:r>
              <a:rPr lang="en-US" sz="1800" dirty="0" smtClean="0"/>
              <a:t>Complexity of discussions prevent patients/ families from advancing in addressing health issues</a:t>
            </a:r>
          </a:p>
          <a:p>
            <a:endParaRPr lang="en-US" sz="1800" dirty="0"/>
          </a:p>
          <a:p>
            <a:r>
              <a:rPr lang="en-US" sz="1800" dirty="0" smtClean="0"/>
              <a:t>Language identification issues:  Use translation apps and call an Interpreter  service</a:t>
            </a:r>
          </a:p>
          <a:p>
            <a:pPr marL="0" indent="0">
              <a:buNone/>
            </a:pPr>
            <a:r>
              <a:rPr lang="en-US" sz="1300" dirty="0" smtClean="0"/>
              <a:t>	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86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12" y="274638"/>
            <a:ext cx="8126487" cy="908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for greater translation and adaptation of patient information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46" y="1307472"/>
            <a:ext cx="8344854" cy="505445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Comprehensive patient education collection MUHC</a:t>
            </a:r>
          </a:p>
          <a:p>
            <a:endParaRPr lang="en-US" sz="1800" dirty="0"/>
          </a:p>
          <a:p>
            <a:r>
              <a:rPr lang="en-US" sz="1800" dirty="0" smtClean="0"/>
              <a:t>Wider range of other language translations required</a:t>
            </a:r>
          </a:p>
          <a:p>
            <a:endParaRPr lang="en-US" sz="1800" dirty="0"/>
          </a:p>
          <a:p>
            <a:r>
              <a:rPr lang="en-US" sz="1800" dirty="0" smtClean="0"/>
              <a:t>MCH SLP’s</a:t>
            </a:r>
            <a:r>
              <a:rPr lang="en-US" sz="1300" dirty="0" smtClean="0"/>
              <a:t>*</a:t>
            </a:r>
            <a:r>
              <a:rPr lang="en-US" sz="1800" dirty="0" smtClean="0"/>
              <a:t> use other language tools</a:t>
            </a:r>
            <a:r>
              <a:rPr lang="en-US" sz="1300" dirty="0" smtClean="0"/>
              <a:t>**</a:t>
            </a:r>
            <a:r>
              <a:rPr lang="en-US" sz="1800" dirty="0" smtClean="0"/>
              <a:t> to evaluate children’s speech and elicit engaged responses </a:t>
            </a:r>
            <a:r>
              <a:rPr lang="en-US" sz="1200" dirty="0" smtClean="0"/>
              <a:t>1</a:t>
            </a:r>
          </a:p>
          <a:p>
            <a:endParaRPr lang="en-US" sz="1800" dirty="0"/>
          </a:p>
          <a:p>
            <a:r>
              <a:rPr lang="en-US" sz="1800" dirty="0" smtClean="0"/>
              <a:t>A  health literacy survey with nurses on surgical teams indicated nurses would use educational material </a:t>
            </a:r>
            <a:r>
              <a:rPr lang="en-US" sz="1800" dirty="0"/>
              <a:t>on infection </a:t>
            </a:r>
            <a:r>
              <a:rPr lang="en-US" sz="1800" dirty="0" smtClean="0"/>
              <a:t>control with patients</a:t>
            </a:r>
          </a:p>
          <a:p>
            <a:endParaRPr lang="en-US" sz="1800" dirty="0"/>
          </a:p>
          <a:p>
            <a:r>
              <a:rPr lang="en-US" sz="1800" dirty="0" smtClean="0"/>
              <a:t>The majority requested the material in other languages. Chinese and Italian most requested</a:t>
            </a:r>
          </a:p>
          <a:p>
            <a:endParaRPr lang="en-US" sz="1800" dirty="0" smtClean="0"/>
          </a:p>
          <a:p>
            <a:r>
              <a:rPr lang="en-US" sz="1800" dirty="0" smtClean="0"/>
              <a:t>Recent research  indicates that minority language patients with chronic illness and caregivers  just get by  and would like bilingual information  (official language plus other)</a:t>
            </a:r>
          </a:p>
          <a:p>
            <a:r>
              <a:rPr lang="en-US" sz="1200" dirty="0" smtClean="0"/>
              <a:t>Sylvie Lambert et al</a:t>
            </a:r>
          </a:p>
          <a:p>
            <a:pPr marL="228600" indent="-228600">
              <a:buAutoNum type="arabicParenBoth"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* Speech and language Pathologists</a:t>
            </a:r>
          </a:p>
          <a:p>
            <a:pPr marL="0" indent="0">
              <a:buNone/>
            </a:pPr>
            <a:r>
              <a:rPr lang="en-US" sz="1200" dirty="0" smtClean="0"/>
              <a:t>**Communicative development Inventories</a:t>
            </a:r>
          </a:p>
          <a:p>
            <a:pPr marL="0" indent="0">
              <a:buNone/>
            </a:pPr>
            <a:r>
              <a:rPr lang="en-US" sz="1200" dirty="0"/>
              <a:t>Intelligibility in </a:t>
            </a:r>
            <a:r>
              <a:rPr lang="en-US" sz="1200" dirty="0" smtClean="0"/>
              <a:t>Context scales :  Caroline </a:t>
            </a:r>
            <a:r>
              <a:rPr lang="en-US" sz="1200" dirty="0" err="1" smtClean="0"/>
              <a:t>Erdos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47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68314" y="1371600"/>
            <a:ext cx="2718485" cy="4285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prstClr val="black"/>
                </a:solidFill>
                <a:ea typeface="+mj-ea"/>
                <a:cs typeface="+mj-cs"/>
              </a:rPr>
              <a:t>Nia:wen</a:t>
            </a:r>
            <a:r>
              <a:rPr lang="en-US" sz="2000" dirty="0">
                <a:solidFill>
                  <a:prstClr val="black"/>
                </a:solidFill>
                <a:ea typeface="+mj-ea"/>
                <a:cs typeface="+mj-cs"/>
              </a:rPr>
              <a:t>, Merci,</a:t>
            </a:r>
            <a:endParaRPr lang="en-US" sz="2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ea typeface="+mj-ea"/>
                <a:cs typeface="+mj-cs"/>
              </a:rPr>
              <a:t>Thank </a:t>
            </a:r>
            <a:r>
              <a:rPr lang="en-US" sz="2000" dirty="0">
                <a:solidFill>
                  <a:prstClr val="black"/>
                </a:solidFill>
                <a:ea typeface="+mj-ea"/>
                <a:cs typeface="+mj-cs"/>
              </a:rPr>
              <a:t>you, </a:t>
            </a:r>
            <a:r>
              <a:rPr lang="en-US" sz="2000" dirty="0" smtClean="0">
                <a:solidFill>
                  <a:prstClr val="black"/>
                </a:solidFill>
                <a:ea typeface="+mj-ea"/>
                <a:cs typeface="+mj-cs"/>
              </a:rPr>
              <a:t>Grazie</a:t>
            </a:r>
            <a:r>
              <a:rPr lang="en-US" sz="2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endParaRPr lang="en-US" sz="2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prstClr val="black"/>
                </a:solidFill>
                <a:ea typeface="+mj-ea"/>
                <a:cs typeface="+mj-cs"/>
              </a:rPr>
              <a:t>Takk</a:t>
            </a:r>
            <a:r>
              <a:rPr lang="en-US" sz="2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+mj-ea"/>
                <a:cs typeface="+mj-cs"/>
              </a:rPr>
              <a:t>skal</a:t>
            </a:r>
            <a:r>
              <a:rPr lang="en-US" sz="2000" dirty="0">
                <a:solidFill>
                  <a:prstClr val="black"/>
                </a:solidFill>
                <a:ea typeface="+mj-ea"/>
                <a:cs typeface="+mj-cs"/>
              </a:rPr>
              <a:t> du ha</a:t>
            </a:r>
            <a:endParaRPr lang="en-US" sz="20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2" y="272969"/>
            <a:ext cx="4899265" cy="59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" y="152400"/>
            <a:ext cx="7315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86" y="6078584"/>
            <a:ext cx="265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Edia</a:t>
            </a:r>
            <a:r>
              <a:rPr lang="en-US" sz="1200" dirty="0" smtClean="0"/>
              <a:t> </a:t>
            </a:r>
            <a:r>
              <a:rPr lang="en-US" sz="1200" dirty="0" err="1" smtClean="0"/>
              <a:t>Tsui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r>
              <a:rPr lang="en-US" sz="1200" dirty="0" smtClean="0"/>
              <a:t>Adapted from Lopez: </a:t>
            </a:r>
          </a:p>
          <a:p>
            <a:r>
              <a:rPr lang="en-US" sz="1200" dirty="0" smtClean="0"/>
              <a:t>South China Morning Post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020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Language Speakers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Global languages can surpass official languages and are spoken in multiple places</a:t>
            </a:r>
          </a:p>
          <a:p>
            <a:endParaRPr lang="en-US" sz="1800" dirty="0" smtClean="0"/>
          </a:p>
          <a:p>
            <a:r>
              <a:rPr lang="en-US" sz="1800" dirty="0" smtClean="0"/>
              <a:t>Language a determining factor in equitable access to healthcare</a:t>
            </a:r>
          </a:p>
          <a:p>
            <a:endParaRPr lang="en-US" sz="1800" dirty="0" smtClean="0"/>
          </a:p>
          <a:p>
            <a:r>
              <a:rPr lang="en-US" sz="1800" dirty="0" smtClean="0"/>
              <a:t>MUHC Mission:   “ </a:t>
            </a:r>
            <a:r>
              <a:rPr lang="en-US" sz="1800" dirty="0">
                <a:ea typeface="Calibri"/>
                <a:cs typeface="Times New Roman"/>
              </a:rPr>
              <a:t>We relate to patients and their families in a transparent way that </a:t>
            </a:r>
            <a:r>
              <a:rPr lang="en-US" sz="1800" dirty="0" smtClean="0">
                <a:ea typeface="Calibri"/>
                <a:cs typeface="Times New Roman"/>
              </a:rPr>
              <a:t>respects </a:t>
            </a:r>
            <a:r>
              <a:rPr lang="en-US" sz="1800" dirty="0">
                <a:ea typeface="Calibri"/>
                <a:cs typeface="Times New Roman"/>
              </a:rPr>
              <a:t>their dignity as well as their cultural and linguistic </a:t>
            </a:r>
            <a:r>
              <a:rPr lang="en-US" sz="1800" dirty="0" smtClean="0">
                <a:ea typeface="Calibri"/>
                <a:cs typeface="Times New Roman"/>
              </a:rPr>
              <a:t>needs”</a:t>
            </a:r>
          </a:p>
          <a:p>
            <a:endParaRPr lang="en-US" sz="1800" dirty="0">
              <a:cs typeface="Times New Roman"/>
            </a:endParaRPr>
          </a:p>
          <a:p>
            <a:r>
              <a:rPr lang="en-US" sz="1800" dirty="0" smtClean="0">
                <a:cs typeface="Times New Roman"/>
              </a:rPr>
              <a:t>MCH Vision: “…..</a:t>
            </a:r>
            <a:r>
              <a:rPr lang="en-US" sz="1800" dirty="0" smtClean="0">
                <a:solidFill>
                  <a:srgbClr val="3F3F3F"/>
                </a:solidFill>
              </a:rPr>
              <a:t>putting </a:t>
            </a:r>
            <a:r>
              <a:rPr lang="en-US" sz="1800" dirty="0">
                <a:solidFill>
                  <a:srgbClr val="3F3F3F"/>
                </a:solidFill>
              </a:rPr>
              <a:t>the needs of Quebec children and their families first and respecting the language and cultural sensitivities of those we </a:t>
            </a:r>
            <a:r>
              <a:rPr lang="en-US" sz="1800" dirty="0" smtClean="0">
                <a:solidFill>
                  <a:srgbClr val="3F3F3F"/>
                </a:solidFill>
              </a:rPr>
              <a:t>serve”</a:t>
            </a:r>
            <a:r>
              <a:rPr lang="en-US" sz="1800" dirty="0">
                <a:solidFill>
                  <a:srgbClr val="3F3F3F"/>
                </a:solidFill>
              </a:rPr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274639"/>
            <a:ext cx="6928016" cy="5203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Chinese Most Interpreted Language at MCH </a:t>
            </a:r>
            <a:endParaRPr lang="en-US" sz="24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2" r="-10972"/>
          <a:stretch>
            <a:fillRect/>
          </a:stretch>
        </p:blipFill>
        <p:spPr bwMode="auto">
          <a:xfrm>
            <a:off x="470263" y="794981"/>
            <a:ext cx="8340105" cy="51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3742" y="6011610"/>
            <a:ext cx="29782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4733 Interpretations 2016 – 2017</a:t>
            </a:r>
          </a:p>
          <a:p>
            <a:r>
              <a:rPr lang="en-US" sz="1600" dirty="0" smtClean="0"/>
              <a:t>Chinese 36%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59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29143"/>
            <a:ext cx="8001000" cy="775229"/>
          </a:xfrm>
        </p:spPr>
        <p:txBody>
          <a:bodyPr>
            <a:normAutofit/>
          </a:bodyPr>
          <a:lstStyle/>
          <a:p>
            <a:r>
              <a:rPr lang="en-US" sz="2000" b="1" dirty="0"/>
              <a:t>MUHC	Language Interpretations Stats </a:t>
            </a:r>
            <a:r>
              <a:rPr lang="en-US" sz="2000" b="1" dirty="0" smtClean="0"/>
              <a:t>2015-2016</a:t>
            </a:r>
            <a:r>
              <a:rPr lang="en-US" sz="2000" b="1" dirty="0"/>
              <a:t>*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b="1" dirty="0"/>
              <a:t>as </a:t>
            </a:r>
            <a:r>
              <a:rPr lang="en-US" sz="1600" b="1" dirty="0" smtClean="0"/>
              <a:t>reported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162021"/>
              </p:ext>
            </p:extLst>
          </p:nvPr>
        </p:nvGraphicFramePr>
        <p:xfrm>
          <a:off x="592667" y="1381291"/>
          <a:ext cx="8229600" cy="4218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5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MCH - SCIS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5037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MCH Call Centre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44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05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MGH Call Centre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188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Lachine Call Centre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05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RVH Call Centre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158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Inuit Call Centre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MUHC Call Centre Totals: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BII – MUHC minus MCH**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197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MUHC Interpretation Totals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5659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  <a:tr h="429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MUHC Adult Sites Totals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600" b="1" dirty="0">
                          <a:effectLst/>
                        </a:rPr>
                        <a:t>622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97" marR="62697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999" y="5915841"/>
            <a:ext cx="8314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*Call Centre Stats counted from Jan-Dec.  Others counted from Apr – Mar</a:t>
            </a:r>
            <a:endParaRPr lang="en-US" sz="1200" dirty="0"/>
          </a:p>
          <a:p>
            <a:r>
              <a:rPr lang="en-US" sz="1200" b="1" dirty="0"/>
              <a:t>** MCH interpretations carried out by The </a:t>
            </a:r>
            <a:r>
              <a:rPr lang="en-US" sz="1200" b="1" dirty="0" err="1" smtClean="0"/>
              <a:t>Banque</a:t>
            </a:r>
            <a:r>
              <a:rPr lang="en-US" sz="1200" b="1" dirty="0" smtClean="0"/>
              <a:t> inter-</a:t>
            </a:r>
            <a:r>
              <a:rPr lang="en-US" sz="1200" b="1" dirty="0" err="1" smtClean="0"/>
              <a:t>régionale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d’interprètes</a:t>
            </a:r>
            <a:r>
              <a:rPr lang="en-US" sz="1200" b="1" dirty="0" smtClean="0"/>
              <a:t> </a:t>
            </a:r>
            <a:r>
              <a:rPr lang="en-US" sz="1200" b="1" dirty="0"/>
              <a:t>total 51 and are counted in MCH SCIS stats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65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004"/>
            <a:ext cx="8229600" cy="10356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Chinese estimated most spoken language after French and English at MUHC Adult Sites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Based on recorded and anecdotal information</a:t>
            </a:r>
          </a:p>
          <a:p>
            <a:endParaRPr lang="en-US" sz="1800" dirty="0"/>
          </a:p>
          <a:p>
            <a:r>
              <a:rPr lang="en-US" sz="1800" dirty="0" smtClean="0"/>
              <a:t>Need for systemized Interpreter services on adult Sites</a:t>
            </a:r>
          </a:p>
          <a:p>
            <a:endParaRPr lang="en-US" sz="1800" dirty="0"/>
          </a:p>
          <a:p>
            <a:r>
              <a:rPr lang="en-US" sz="1800" dirty="0" smtClean="0"/>
              <a:t>Currently,  paid Interpreters requested  from </a:t>
            </a:r>
            <a:r>
              <a:rPr lang="en-US" sz="1800" dirty="0" err="1" smtClean="0"/>
              <a:t>Banque</a:t>
            </a:r>
            <a:r>
              <a:rPr lang="en-US" sz="1800" dirty="0" smtClean="0"/>
              <a:t> </a:t>
            </a:r>
            <a:r>
              <a:rPr lang="en-US" sz="1800" dirty="0" err="1" smtClean="0"/>
              <a:t>Interregionale</a:t>
            </a:r>
            <a:r>
              <a:rPr lang="en-US" sz="1800" dirty="0" smtClean="0"/>
              <a:t> </a:t>
            </a:r>
            <a:r>
              <a:rPr lang="en-US" sz="1800" dirty="0" err="1" smtClean="0"/>
              <a:t>d’interpretes</a:t>
            </a:r>
            <a:r>
              <a:rPr lang="en-US" sz="1800" dirty="0" smtClean="0"/>
              <a:t> for critical cases</a:t>
            </a:r>
          </a:p>
          <a:p>
            <a:endParaRPr lang="en-US" sz="1800" dirty="0"/>
          </a:p>
          <a:p>
            <a:r>
              <a:rPr lang="en-US" sz="1800" dirty="0" smtClean="0"/>
              <a:t>Some Adult requests for paid Interpreters made through MCH SCIS (Psychiatry, </a:t>
            </a:r>
            <a:r>
              <a:rPr lang="en-US" sz="1800" dirty="0" err="1" smtClean="0"/>
              <a:t>Opthalmology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SCIS Interpreters used by RVH Respiratory Medicine</a:t>
            </a:r>
          </a:p>
          <a:p>
            <a:endParaRPr lang="en-US" sz="1800" dirty="0"/>
          </a:p>
          <a:p>
            <a:r>
              <a:rPr lang="en-US" sz="1800" dirty="0" smtClean="0"/>
              <a:t>Other adult sites interpretations on an ad-hoc basis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91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4067"/>
            <a:ext cx="8017933" cy="757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Indigenous Interpretations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34"/>
            <a:ext cx="8229600" cy="4864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 smtClean="0"/>
              <a:t>Ullivik</a:t>
            </a:r>
            <a:r>
              <a:rPr lang="en-US" sz="2000" b="1" dirty="0" smtClean="0"/>
              <a:t> – Northern Quebec module</a:t>
            </a:r>
          </a:p>
          <a:p>
            <a:r>
              <a:rPr lang="en-US" sz="2000" dirty="0" smtClean="0"/>
              <a:t>2 interpreters at The MGH and one each at The RVH and MCH</a:t>
            </a:r>
          </a:p>
          <a:p>
            <a:r>
              <a:rPr lang="en-US" sz="2000" dirty="0" smtClean="0"/>
              <a:t>18 patients per day on average (2014)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800" b="1" dirty="0" smtClean="0"/>
              <a:t>Other: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Cree Patient Services</a:t>
            </a:r>
          </a:p>
          <a:p>
            <a:pPr marL="0" indent="0">
              <a:buNone/>
            </a:pPr>
            <a:r>
              <a:rPr lang="en-US" sz="1800" dirty="0" err="1"/>
              <a:t>Mammat</a:t>
            </a:r>
            <a:r>
              <a:rPr lang="en-US" sz="1800" dirty="0"/>
              <a:t> </a:t>
            </a:r>
            <a:r>
              <a:rPr lang="en-US" sz="1800" dirty="0" err="1"/>
              <a:t>Innuat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42328"/>
              </p:ext>
            </p:extLst>
          </p:nvPr>
        </p:nvGraphicFramePr>
        <p:xfrm>
          <a:off x="2289492" y="2730766"/>
          <a:ext cx="4314508" cy="2340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99920"/>
                <a:gridCol w="1169988"/>
                <a:gridCol w="1244600"/>
              </a:tblGrid>
              <a:tr h="299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Établissements\Périodes</a:t>
                      </a:r>
                      <a:endParaRPr lang="en-US" sz="11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2012-13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2013-14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MTL CHEST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MTL NEURO</a:t>
                      </a:r>
                      <a:endParaRPr lang="en-US" sz="11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RVH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2070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2229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MGH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5146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5474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Lachine Hospital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effectLst/>
                        </a:rPr>
                        <a:t>Douglas Hospital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72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</a:rPr>
                        <a:t>MCH</a:t>
                      </a:r>
                      <a:endParaRPr lang="en-US" sz="11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</a:rPr>
                        <a:t>1628</a:t>
                      </a:r>
                      <a:endParaRPr lang="en-US" sz="110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1639</a:t>
                      </a:r>
                      <a:endParaRPr lang="en-US" sz="1100" dirty="0"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3" y="314122"/>
            <a:ext cx="6984274" cy="67865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Call Centre approaches to obtaining medical information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35545" y="992777"/>
            <a:ext cx="625077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Emerging </a:t>
            </a:r>
            <a:r>
              <a:rPr lang="en-US" sz="2000" dirty="0"/>
              <a:t>Trend in Healthcare</a:t>
            </a:r>
          </a:p>
          <a:p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Medical questionnaires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Developmental assessments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relevant in other languages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Presence of trained HCP preferred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With Interpreter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Differences in cultural frames of references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Interpreters not always able to elicit full information without discussion with the clinician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Families without support networks to guide them in parenting and developmental milestones cannot always answer questions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Culturally relevant material in other languages required from clinical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Admissions of Resettled Refugees by Official Languages Spoken</a:t>
            </a:r>
            <a:br>
              <a:rPr lang="en-US" sz="2400" dirty="0" smtClean="0"/>
            </a:br>
            <a:r>
              <a:rPr lang="en-US" sz="2000" dirty="0" smtClean="0"/>
              <a:t>Preliminary Figures:  </a:t>
            </a:r>
            <a:r>
              <a:rPr lang="en-US" sz="1800" dirty="0" smtClean="0"/>
              <a:t>January </a:t>
            </a:r>
            <a:r>
              <a:rPr lang="en-US" sz="1800" dirty="0"/>
              <a:t>2015 – </a:t>
            </a:r>
            <a:r>
              <a:rPr lang="en-US" sz="1800" dirty="0" smtClean="0"/>
              <a:t>July 2017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66803"/>
              </p:ext>
            </p:extLst>
          </p:nvPr>
        </p:nvGraphicFramePr>
        <p:xfrm>
          <a:off x="1820333" y="1639208"/>
          <a:ext cx="5180849" cy="342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099"/>
                <a:gridCol w="3048750"/>
              </a:tblGrid>
              <a:tr h="677273">
                <a:tc>
                  <a:txBody>
                    <a:bodyPr/>
                    <a:lstStyle/>
                    <a:p>
                      <a:r>
                        <a:rPr lang="en-US" dirty="0" smtClean="0"/>
                        <a:t>Resettled Refugees 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84,355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Speak neither English nor French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52,540  (</a:t>
                      </a:r>
                      <a:r>
                        <a:rPr lang="en-US" sz="1600" dirty="0" smtClean="0"/>
                        <a:t>62%) </a:t>
                      </a:r>
                      <a:r>
                        <a:rPr lang="en-US" sz="1600" b="0" i="0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1600" dirty="0"/>
                    </a:p>
                  </a:txBody>
                  <a:tcPr/>
                </a:tc>
              </a:tr>
              <a:tr h="526508">
                <a:tc>
                  <a:txBody>
                    <a:bodyPr/>
                    <a:lstStyle/>
                    <a:p>
                      <a:r>
                        <a:rPr lang="en-US" dirty="0" smtClean="0"/>
                        <a:t>Resettled</a:t>
                      </a:r>
                      <a:r>
                        <a:rPr lang="en-US" baseline="0" dirty="0" smtClean="0"/>
                        <a:t> Refugees</a:t>
                      </a:r>
                      <a:r>
                        <a:rPr lang="en-US" dirty="0" smtClean="0"/>
                        <a:t> Quebec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16,275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Speak neither English nor French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8005   </a:t>
                      </a:r>
                      <a:r>
                        <a:rPr lang="en-US" sz="1600" dirty="0" smtClean="0"/>
                        <a:t>(49%) </a:t>
                      </a:r>
                      <a:r>
                        <a:rPr lang="en-US" sz="1600" b="0" i="0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&gt;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2578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u="sng" dirty="0" err="1" smtClean="0"/>
              <a:t>open.canada.ca</a:t>
            </a:r>
            <a:r>
              <a:rPr lang="nb-NO" sz="1200" u="sng" dirty="0"/>
              <a:t>/data</a:t>
            </a:r>
            <a:r>
              <a:rPr lang="nb-NO" sz="1200" u="sng" dirty="0" smtClean="0"/>
              <a:t>/</a:t>
            </a:r>
          </a:p>
          <a:p>
            <a:endParaRPr lang="nb-NO" sz="1200" u="sng" dirty="0" smtClean="0"/>
          </a:p>
          <a:p>
            <a:r>
              <a:rPr lang="en-US" sz="1200" dirty="0" smtClean="0"/>
              <a:t>Nov 15 – Nov </a:t>
            </a:r>
            <a:r>
              <a:rPr lang="en-US" sz="1200" dirty="0"/>
              <a:t>16 No F/</a:t>
            </a:r>
            <a:r>
              <a:rPr lang="en-US" sz="1200" dirty="0" smtClean="0"/>
              <a:t>E  Canada 63%   Qc  38%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61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14867</TotalTime>
  <Words>913</Words>
  <Application>Microsoft Office PowerPoint</Application>
  <PresentationFormat>On-screen Show (4:3)</PresentationFormat>
  <Paragraphs>218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Access to Language and Health Literacy  Options available to meet the language needs of recent arrivals and  other minority language speakers at MUHC . Identification of gaps in services    </vt:lpstr>
      <vt:lpstr>PowerPoint Presentation</vt:lpstr>
      <vt:lpstr>Other Language Speakers</vt:lpstr>
      <vt:lpstr>Chinese Most Interpreted Language at MCH </vt:lpstr>
      <vt:lpstr>MUHC Language Interpretations Stats 2015-2016* as reported</vt:lpstr>
      <vt:lpstr>Chinese estimated most spoken language after French and English at MUHC Adult Sites</vt:lpstr>
      <vt:lpstr>Indigenous Interpretations</vt:lpstr>
      <vt:lpstr>Call Centre approaches to obtaining medical information</vt:lpstr>
      <vt:lpstr> Admissions of Resettled Refugees by Official Languages Spoken Preliminary Figures:  January 2015 – July 2017  </vt:lpstr>
      <vt:lpstr>Other language mother tongue spoken at at Home</vt:lpstr>
      <vt:lpstr>Multiple Language and Cultural  Health Education Sites</vt:lpstr>
      <vt:lpstr>Importance of Language and Cultural Intervention</vt:lpstr>
      <vt:lpstr>Need for greater translation and adaptation of patient information</vt:lpstr>
      <vt:lpstr>PowerPoint Presentation</vt:lpstr>
    </vt:vector>
  </TitlesOfParts>
  <Company>Home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Serdynska</dc:creator>
  <cp:lastModifiedBy>MARIE SERDYNSKA</cp:lastModifiedBy>
  <cp:revision>100</cp:revision>
  <dcterms:created xsi:type="dcterms:W3CDTF">2017-09-30T01:13:50Z</dcterms:created>
  <dcterms:modified xsi:type="dcterms:W3CDTF">2017-12-04T19:23:52Z</dcterms:modified>
</cp:coreProperties>
</file>